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0.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1.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2.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3.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4.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5.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6.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7.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8.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9.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0.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1.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22.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23.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24.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5.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26.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27.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28.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29.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31.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32.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33.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34.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35.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theme/theme36.xml" ContentType="application/vnd.openxmlformats-officedocument.theme+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37.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38.xml" ContentType="application/vnd.openxmlformats-officedocument.theme+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theme/theme39.xml" ContentType="application/vnd.openxmlformats-officedocument.theme+xml"/>
  <Override PartName="/ppt/theme/theme4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5" r:id="rId3"/>
    <p:sldMasterId id="2147483688" r:id="rId4"/>
    <p:sldMasterId id="2147483701" r:id="rId5"/>
    <p:sldMasterId id="2147483714" r:id="rId6"/>
    <p:sldMasterId id="2147483741" r:id="rId7"/>
    <p:sldMasterId id="2147483755" r:id="rId8"/>
    <p:sldMasterId id="2147483769" r:id="rId9"/>
    <p:sldMasterId id="2147483783" r:id="rId10"/>
    <p:sldMasterId id="2147483811" r:id="rId11"/>
    <p:sldMasterId id="2147483825" r:id="rId12"/>
    <p:sldMasterId id="2147483839" r:id="rId13"/>
    <p:sldMasterId id="2147483853" r:id="rId14"/>
    <p:sldMasterId id="2147483867" r:id="rId15"/>
    <p:sldMasterId id="2147483881" r:id="rId16"/>
    <p:sldMasterId id="2147483895" r:id="rId17"/>
    <p:sldMasterId id="2147483909" r:id="rId18"/>
    <p:sldMasterId id="2147483923" r:id="rId19"/>
    <p:sldMasterId id="2147483937" r:id="rId20"/>
    <p:sldMasterId id="2147483951" r:id="rId21"/>
    <p:sldMasterId id="2147483965" r:id="rId22"/>
    <p:sldMasterId id="2147483979" r:id="rId23"/>
    <p:sldMasterId id="2147483993" r:id="rId24"/>
    <p:sldMasterId id="2147484007" r:id="rId25"/>
    <p:sldMasterId id="2147484021" r:id="rId26"/>
    <p:sldMasterId id="2147484035" r:id="rId27"/>
    <p:sldMasterId id="2147484049" r:id="rId28"/>
    <p:sldMasterId id="2147484063" r:id="rId29"/>
    <p:sldMasterId id="2147484077" r:id="rId30"/>
    <p:sldMasterId id="2147484091" r:id="rId31"/>
    <p:sldMasterId id="2147484105" r:id="rId32"/>
    <p:sldMasterId id="2147484119" r:id="rId33"/>
    <p:sldMasterId id="2147484133" r:id="rId34"/>
    <p:sldMasterId id="2147484147" r:id="rId35"/>
    <p:sldMasterId id="2147484161" r:id="rId36"/>
    <p:sldMasterId id="2147484175" r:id="rId37"/>
    <p:sldMasterId id="2147484189" r:id="rId38"/>
    <p:sldMasterId id="2147484203" r:id="rId39"/>
  </p:sldMasterIdLst>
  <p:notesMasterIdLst>
    <p:notesMasterId r:id="rId197"/>
  </p:notesMasterIdLst>
  <p:sldIdLst>
    <p:sldId id="307" r:id="rId40"/>
    <p:sldId id="361" r:id="rId41"/>
    <p:sldId id="362" r:id="rId42"/>
    <p:sldId id="308" r:id="rId43"/>
    <p:sldId id="355" r:id="rId44"/>
    <p:sldId id="309" r:id="rId45"/>
    <p:sldId id="310" r:id="rId46"/>
    <p:sldId id="311" r:id="rId47"/>
    <p:sldId id="334" r:id="rId48"/>
    <p:sldId id="335" r:id="rId49"/>
    <p:sldId id="451" r:id="rId50"/>
    <p:sldId id="452" r:id="rId51"/>
    <p:sldId id="435" r:id="rId52"/>
    <p:sldId id="443" r:id="rId53"/>
    <p:sldId id="450" r:id="rId54"/>
    <p:sldId id="436" r:id="rId55"/>
    <p:sldId id="448" r:id="rId56"/>
    <p:sldId id="439" r:id="rId57"/>
    <p:sldId id="442" r:id="rId58"/>
    <p:sldId id="312" r:id="rId59"/>
    <p:sldId id="313" r:id="rId60"/>
    <p:sldId id="314" r:id="rId61"/>
    <p:sldId id="447" r:id="rId62"/>
    <p:sldId id="446" r:id="rId63"/>
    <p:sldId id="315" r:id="rId64"/>
    <p:sldId id="316" r:id="rId65"/>
    <p:sldId id="317" r:id="rId66"/>
    <p:sldId id="353" r:id="rId67"/>
    <p:sldId id="318" r:id="rId68"/>
    <p:sldId id="319" r:id="rId69"/>
    <p:sldId id="320" r:id="rId70"/>
    <p:sldId id="428" r:id="rId71"/>
    <p:sldId id="432" r:id="rId72"/>
    <p:sldId id="433" r:id="rId73"/>
    <p:sldId id="434" r:id="rId74"/>
    <p:sldId id="324" r:id="rId75"/>
    <p:sldId id="326" r:id="rId76"/>
    <p:sldId id="325" r:id="rId77"/>
    <p:sldId id="453" r:id="rId78"/>
    <p:sldId id="527" r:id="rId79"/>
    <p:sldId id="528" r:id="rId80"/>
    <p:sldId id="529" r:id="rId81"/>
    <p:sldId id="590" r:id="rId82"/>
    <p:sldId id="591" r:id="rId83"/>
    <p:sldId id="764" r:id="rId84"/>
    <p:sldId id="766" r:id="rId85"/>
    <p:sldId id="765" r:id="rId86"/>
    <p:sldId id="592" r:id="rId87"/>
    <p:sldId id="593" r:id="rId88"/>
    <p:sldId id="652" r:id="rId89"/>
    <p:sldId id="530" r:id="rId90"/>
    <p:sldId id="531" r:id="rId91"/>
    <p:sldId id="532" r:id="rId92"/>
    <p:sldId id="533" r:id="rId93"/>
    <p:sldId id="534" r:id="rId94"/>
    <p:sldId id="535" r:id="rId95"/>
    <p:sldId id="536" r:id="rId96"/>
    <p:sldId id="711" r:id="rId97"/>
    <p:sldId id="712" r:id="rId98"/>
    <p:sldId id="713" r:id="rId99"/>
    <p:sldId id="537" r:id="rId100"/>
    <p:sldId id="538" r:id="rId101"/>
    <p:sldId id="539" r:id="rId102"/>
    <p:sldId id="540" r:id="rId103"/>
    <p:sldId id="363" r:id="rId104"/>
    <p:sldId id="327" r:id="rId105"/>
    <p:sldId id="328" r:id="rId106"/>
    <p:sldId id="329" r:id="rId107"/>
    <p:sldId id="365" r:id="rId108"/>
    <p:sldId id="366" r:id="rId109"/>
    <p:sldId id="331" r:id="rId110"/>
    <p:sldId id="330" r:id="rId111"/>
    <p:sldId id="364" r:id="rId112"/>
    <p:sldId id="367" r:id="rId113"/>
    <p:sldId id="369" r:id="rId114"/>
    <p:sldId id="370" r:id="rId115"/>
    <p:sldId id="375" r:id="rId116"/>
    <p:sldId id="376" r:id="rId117"/>
    <p:sldId id="378" r:id="rId118"/>
    <p:sldId id="377" r:id="rId119"/>
    <p:sldId id="379" r:id="rId120"/>
    <p:sldId id="380" r:id="rId121"/>
    <p:sldId id="381" r:id="rId122"/>
    <p:sldId id="321" r:id="rId123"/>
    <p:sldId id="322" r:id="rId124"/>
    <p:sldId id="323" r:id="rId125"/>
    <p:sldId id="336" r:id="rId126"/>
    <p:sldId id="337" r:id="rId127"/>
    <p:sldId id="831" r:id="rId128"/>
    <p:sldId id="855" r:id="rId129"/>
    <p:sldId id="942" r:id="rId130"/>
    <p:sldId id="943" r:id="rId131"/>
    <p:sldId id="944" r:id="rId132"/>
    <p:sldId id="945" r:id="rId133"/>
    <p:sldId id="941" r:id="rId134"/>
    <p:sldId id="854" r:id="rId135"/>
    <p:sldId id="856" r:id="rId136"/>
    <p:sldId id="857" r:id="rId137"/>
    <p:sldId id="858" r:id="rId138"/>
    <p:sldId id="859" r:id="rId139"/>
    <p:sldId id="861" r:id="rId140"/>
    <p:sldId id="885" r:id="rId141"/>
    <p:sldId id="886" r:id="rId142"/>
    <p:sldId id="860" r:id="rId143"/>
    <p:sldId id="914" r:id="rId144"/>
    <p:sldId id="887" r:id="rId145"/>
    <p:sldId id="888" r:id="rId146"/>
    <p:sldId id="890" r:id="rId147"/>
    <p:sldId id="891" r:id="rId148"/>
    <p:sldId id="993" r:id="rId149"/>
    <p:sldId id="984" r:id="rId150"/>
    <p:sldId id="985" r:id="rId151"/>
    <p:sldId id="986" r:id="rId152"/>
    <p:sldId id="987" r:id="rId153"/>
    <p:sldId id="988" r:id="rId154"/>
    <p:sldId id="989" r:id="rId155"/>
    <p:sldId id="990" r:id="rId156"/>
    <p:sldId id="991" r:id="rId157"/>
    <p:sldId id="992" r:id="rId158"/>
    <p:sldId id="1026" r:id="rId159"/>
    <p:sldId id="1027" r:id="rId160"/>
    <p:sldId id="1029" r:id="rId161"/>
    <p:sldId id="1028" r:id="rId162"/>
    <p:sldId id="1030" r:id="rId163"/>
    <p:sldId id="1031" r:id="rId164"/>
    <p:sldId id="338" r:id="rId165"/>
    <p:sldId id="1032" r:id="rId166"/>
    <p:sldId id="1037" r:id="rId167"/>
    <p:sldId id="1041" r:id="rId168"/>
    <p:sldId id="1038" r:id="rId169"/>
    <p:sldId id="1039" r:id="rId170"/>
    <p:sldId id="1040" r:id="rId171"/>
    <p:sldId id="339" r:id="rId172"/>
    <p:sldId id="1033" r:id="rId173"/>
    <p:sldId id="340" r:id="rId174"/>
    <p:sldId id="1034" r:id="rId175"/>
    <p:sldId id="1035" r:id="rId176"/>
    <p:sldId id="1036" r:id="rId177"/>
    <p:sldId id="341" r:id="rId178"/>
    <p:sldId id="342" r:id="rId179"/>
    <p:sldId id="343" r:id="rId180"/>
    <p:sldId id="344" r:id="rId181"/>
    <p:sldId id="444" r:id="rId182"/>
    <p:sldId id="445" r:id="rId183"/>
    <p:sldId id="345" r:id="rId184"/>
    <p:sldId id="346" r:id="rId185"/>
    <p:sldId id="356" r:id="rId186"/>
    <p:sldId id="357" r:id="rId187"/>
    <p:sldId id="358" r:id="rId188"/>
    <p:sldId id="359" r:id="rId189"/>
    <p:sldId id="348" r:id="rId190"/>
    <p:sldId id="349" r:id="rId191"/>
    <p:sldId id="351" r:id="rId192"/>
    <p:sldId id="382" r:id="rId193"/>
    <p:sldId id="383" r:id="rId194"/>
    <p:sldId id="360" r:id="rId195"/>
    <p:sldId id="352" r:id="rId196"/>
  </p:sldIdLst>
  <p:sldSz cx="9144000" cy="6858000" type="screen4x3"/>
  <p:notesSz cx="6781800" cy="9926638"/>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9pPr>
  </p:defaultTextStyle>
  <p:extLst>
    <p:ext uri="{EFAFB233-063F-42B5-8137-9DF3F51BA10A}">
      <p15:sldGuideLst xmlns:p15="http://schemas.microsoft.com/office/powerpoint/2012/main">
        <p15:guide id="1" orient="horz" pos="214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6" d="100"/>
          <a:sy n="106" d="100"/>
        </p:scale>
        <p:origin x="1764" y="96"/>
      </p:cViewPr>
      <p:guideLst>
        <p:guide orient="horz" pos="2144"/>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78.xml"/><Relationship Id="rId21" Type="http://schemas.openxmlformats.org/officeDocument/2006/relationships/slideMaster" Target="slideMasters/slideMaster21.xml"/><Relationship Id="rId42" Type="http://schemas.openxmlformats.org/officeDocument/2006/relationships/slide" Target="slides/slide3.xml"/><Relationship Id="rId63" Type="http://schemas.openxmlformats.org/officeDocument/2006/relationships/slide" Target="slides/slide24.xml"/><Relationship Id="rId84" Type="http://schemas.openxmlformats.org/officeDocument/2006/relationships/slide" Target="slides/slide45.xml"/><Relationship Id="rId138" Type="http://schemas.openxmlformats.org/officeDocument/2006/relationships/slide" Target="slides/slide99.xml"/><Relationship Id="rId159" Type="http://schemas.openxmlformats.org/officeDocument/2006/relationships/slide" Target="slides/slide120.xml"/><Relationship Id="rId170" Type="http://schemas.openxmlformats.org/officeDocument/2006/relationships/slide" Target="slides/slide131.xml"/><Relationship Id="rId191" Type="http://schemas.openxmlformats.org/officeDocument/2006/relationships/slide" Target="slides/slide152.xml"/><Relationship Id="rId107" Type="http://schemas.openxmlformats.org/officeDocument/2006/relationships/slide" Target="slides/slide68.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4.xml"/><Relationship Id="rId74" Type="http://schemas.openxmlformats.org/officeDocument/2006/relationships/slide" Target="slides/slide35.xml"/><Relationship Id="rId128" Type="http://schemas.openxmlformats.org/officeDocument/2006/relationships/slide" Target="slides/slide89.xml"/><Relationship Id="rId149" Type="http://schemas.openxmlformats.org/officeDocument/2006/relationships/slide" Target="slides/slide110.xml"/><Relationship Id="rId5" Type="http://schemas.openxmlformats.org/officeDocument/2006/relationships/slideMaster" Target="slideMasters/slideMaster5.xml"/><Relationship Id="rId95" Type="http://schemas.openxmlformats.org/officeDocument/2006/relationships/slide" Target="slides/slide56.xml"/><Relationship Id="rId160" Type="http://schemas.openxmlformats.org/officeDocument/2006/relationships/slide" Target="slides/slide121.xml"/><Relationship Id="rId181" Type="http://schemas.openxmlformats.org/officeDocument/2006/relationships/slide" Target="slides/slide142.xml"/><Relationship Id="rId22" Type="http://schemas.openxmlformats.org/officeDocument/2006/relationships/slideMaster" Target="slideMasters/slideMaster22.xml"/><Relationship Id="rId43" Type="http://schemas.openxmlformats.org/officeDocument/2006/relationships/slide" Target="slides/slide4.xml"/><Relationship Id="rId64" Type="http://schemas.openxmlformats.org/officeDocument/2006/relationships/slide" Target="slides/slide25.xml"/><Relationship Id="rId118" Type="http://schemas.openxmlformats.org/officeDocument/2006/relationships/slide" Target="slides/slide79.xml"/><Relationship Id="rId139" Type="http://schemas.openxmlformats.org/officeDocument/2006/relationships/slide" Target="slides/slide100.xml"/><Relationship Id="rId85" Type="http://schemas.openxmlformats.org/officeDocument/2006/relationships/slide" Target="slides/slide46.xml"/><Relationship Id="rId150" Type="http://schemas.openxmlformats.org/officeDocument/2006/relationships/slide" Target="slides/slide111.xml"/><Relationship Id="rId171" Type="http://schemas.openxmlformats.org/officeDocument/2006/relationships/slide" Target="slides/slide132.xml"/><Relationship Id="rId192" Type="http://schemas.openxmlformats.org/officeDocument/2006/relationships/slide" Target="slides/slide153.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69.xml"/><Relationship Id="rId129" Type="http://schemas.openxmlformats.org/officeDocument/2006/relationships/slide" Target="slides/slide90.xml"/><Relationship Id="rId54" Type="http://schemas.openxmlformats.org/officeDocument/2006/relationships/slide" Target="slides/slide15.xml"/><Relationship Id="rId75" Type="http://schemas.openxmlformats.org/officeDocument/2006/relationships/slide" Target="slides/slide36.xml"/><Relationship Id="rId96" Type="http://schemas.openxmlformats.org/officeDocument/2006/relationships/slide" Target="slides/slide57.xml"/><Relationship Id="rId140" Type="http://schemas.openxmlformats.org/officeDocument/2006/relationships/slide" Target="slides/slide101.xml"/><Relationship Id="rId161" Type="http://schemas.openxmlformats.org/officeDocument/2006/relationships/slide" Target="slides/slide122.xml"/><Relationship Id="rId182" Type="http://schemas.openxmlformats.org/officeDocument/2006/relationships/slide" Target="slides/slide143.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80.xml"/><Relationship Id="rId44" Type="http://schemas.openxmlformats.org/officeDocument/2006/relationships/slide" Target="slides/slide5.xml"/><Relationship Id="rId65" Type="http://schemas.openxmlformats.org/officeDocument/2006/relationships/slide" Target="slides/slide26.xml"/><Relationship Id="rId86" Type="http://schemas.openxmlformats.org/officeDocument/2006/relationships/slide" Target="slides/slide47.xml"/><Relationship Id="rId130" Type="http://schemas.openxmlformats.org/officeDocument/2006/relationships/slide" Target="slides/slide91.xml"/><Relationship Id="rId151" Type="http://schemas.openxmlformats.org/officeDocument/2006/relationships/slide" Target="slides/slide112.xml"/><Relationship Id="rId172" Type="http://schemas.openxmlformats.org/officeDocument/2006/relationships/slide" Target="slides/slide133.xml"/><Relationship Id="rId193" Type="http://schemas.openxmlformats.org/officeDocument/2006/relationships/slide" Target="slides/slide154.xml"/><Relationship Id="rId13" Type="http://schemas.openxmlformats.org/officeDocument/2006/relationships/slideMaster" Target="slideMasters/slideMaster13.xml"/><Relationship Id="rId109" Type="http://schemas.openxmlformats.org/officeDocument/2006/relationships/slide" Target="slides/slide70.xml"/><Relationship Id="rId34" Type="http://schemas.openxmlformats.org/officeDocument/2006/relationships/slideMaster" Target="slideMasters/slideMaster34.xml"/><Relationship Id="rId55" Type="http://schemas.openxmlformats.org/officeDocument/2006/relationships/slide" Target="slides/slide16.xml"/><Relationship Id="rId76" Type="http://schemas.openxmlformats.org/officeDocument/2006/relationships/slide" Target="slides/slide37.xml"/><Relationship Id="rId97" Type="http://schemas.openxmlformats.org/officeDocument/2006/relationships/slide" Target="slides/slide58.xml"/><Relationship Id="rId120" Type="http://schemas.openxmlformats.org/officeDocument/2006/relationships/slide" Target="slides/slide81.xml"/><Relationship Id="rId141" Type="http://schemas.openxmlformats.org/officeDocument/2006/relationships/slide" Target="slides/slide102.xml"/><Relationship Id="rId7" Type="http://schemas.openxmlformats.org/officeDocument/2006/relationships/slideMaster" Target="slideMasters/slideMaster7.xml"/><Relationship Id="rId162" Type="http://schemas.openxmlformats.org/officeDocument/2006/relationships/slide" Target="slides/slide123.xml"/><Relationship Id="rId183" Type="http://schemas.openxmlformats.org/officeDocument/2006/relationships/slide" Target="slides/slide144.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1.xml"/><Relationship Id="rId45" Type="http://schemas.openxmlformats.org/officeDocument/2006/relationships/slide" Target="slides/slide6.xml"/><Relationship Id="rId66" Type="http://schemas.openxmlformats.org/officeDocument/2006/relationships/slide" Target="slides/slide27.xml"/><Relationship Id="rId87" Type="http://schemas.openxmlformats.org/officeDocument/2006/relationships/slide" Target="slides/slide48.xml"/><Relationship Id="rId110" Type="http://schemas.openxmlformats.org/officeDocument/2006/relationships/slide" Target="slides/slide71.xml"/><Relationship Id="rId115" Type="http://schemas.openxmlformats.org/officeDocument/2006/relationships/slide" Target="slides/slide76.xml"/><Relationship Id="rId131" Type="http://schemas.openxmlformats.org/officeDocument/2006/relationships/slide" Target="slides/slide92.xml"/><Relationship Id="rId136" Type="http://schemas.openxmlformats.org/officeDocument/2006/relationships/slide" Target="slides/slide97.xml"/><Relationship Id="rId157" Type="http://schemas.openxmlformats.org/officeDocument/2006/relationships/slide" Target="slides/slide118.xml"/><Relationship Id="rId178" Type="http://schemas.openxmlformats.org/officeDocument/2006/relationships/slide" Target="slides/slide139.xml"/><Relationship Id="rId61" Type="http://schemas.openxmlformats.org/officeDocument/2006/relationships/slide" Target="slides/slide22.xml"/><Relationship Id="rId82" Type="http://schemas.openxmlformats.org/officeDocument/2006/relationships/slide" Target="slides/slide43.xml"/><Relationship Id="rId152" Type="http://schemas.openxmlformats.org/officeDocument/2006/relationships/slide" Target="slides/slide113.xml"/><Relationship Id="rId173" Type="http://schemas.openxmlformats.org/officeDocument/2006/relationships/slide" Target="slides/slide134.xml"/><Relationship Id="rId194" Type="http://schemas.openxmlformats.org/officeDocument/2006/relationships/slide" Target="slides/slide155.xml"/><Relationship Id="rId199" Type="http://schemas.openxmlformats.org/officeDocument/2006/relationships/viewProps" Target="view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7.xml"/><Relationship Id="rId77" Type="http://schemas.openxmlformats.org/officeDocument/2006/relationships/slide" Target="slides/slide38.xml"/><Relationship Id="rId100" Type="http://schemas.openxmlformats.org/officeDocument/2006/relationships/slide" Target="slides/slide61.xml"/><Relationship Id="rId105" Type="http://schemas.openxmlformats.org/officeDocument/2006/relationships/slide" Target="slides/slide66.xml"/><Relationship Id="rId126" Type="http://schemas.openxmlformats.org/officeDocument/2006/relationships/slide" Target="slides/slide87.xml"/><Relationship Id="rId147" Type="http://schemas.openxmlformats.org/officeDocument/2006/relationships/slide" Target="slides/slide108.xml"/><Relationship Id="rId168" Type="http://schemas.openxmlformats.org/officeDocument/2006/relationships/slide" Target="slides/slide129.xml"/><Relationship Id="rId8" Type="http://schemas.openxmlformats.org/officeDocument/2006/relationships/slideMaster" Target="slideMasters/slideMaster8.xml"/><Relationship Id="rId51" Type="http://schemas.openxmlformats.org/officeDocument/2006/relationships/slide" Target="slides/slide12.xml"/><Relationship Id="rId72" Type="http://schemas.openxmlformats.org/officeDocument/2006/relationships/slide" Target="slides/slide33.xml"/><Relationship Id="rId93" Type="http://schemas.openxmlformats.org/officeDocument/2006/relationships/slide" Target="slides/slide54.xml"/><Relationship Id="rId98" Type="http://schemas.openxmlformats.org/officeDocument/2006/relationships/slide" Target="slides/slide59.xml"/><Relationship Id="rId121" Type="http://schemas.openxmlformats.org/officeDocument/2006/relationships/slide" Target="slides/slide82.xml"/><Relationship Id="rId142" Type="http://schemas.openxmlformats.org/officeDocument/2006/relationships/slide" Target="slides/slide103.xml"/><Relationship Id="rId163" Type="http://schemas.openxmlformats.org/officeDocument/2006/relationships/slide" Target="slides/slide124.xml"/><Relationship Id="rId184" Type="http://schemas.openxmlformats.org/officeDocument/2006/relationships/slide" Target="slides/slide145.xml"/><Relationship Id="rId189" Type="http://schemas.openxmlformats.org/officeDocument/2006/relationships/slide" Target="slides/slide150.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7.xml"/><Relationship Id="rId67" Type="http://schemas.openxmlformats.org/officeDocument/2006/relationships/slide" Target="slides/slide28.xml"/><Relationship Id="rId116" Type="http://schemas.openxmlformats.org/officeDocument/2006/relationships/slide" Target="slides/slide77.xml"/><Relationship Id="rId137" Type="http://schemas.openxmlformats.org/officeDocument/2006/relationships/slide" Target="slides/slide98.xml"/><Relationship Id="rId158" Type="http://schemas.openxmlformats.org/officeDocument/2006/relationships/slide" Target="slides/slide119.xml"/><Relationship Id="rId20" Type="http://schemas.openxmlformats.org/officeDocument/2006/relationships/slideMaster" Target="slideMasters/slideMaster20.xml"/><Relationship Id="rId41" Type="http://schemas.openxmlformats.org/officeDocument/2006/relationships/slide" Target="slides/slide2.xml"/><Relationship Id="rId62" Type="http://schemas.openxmlformats.org/officeDocument/2006/relationships/slide" Target="slides/slide23.xml"/><Relationship Id="rId83" Type="http://schemas.openxmlformats.org/officeDocument/2006/relationships/slide" Target="slides/slide44.xml"/><Relationship Id="rId88" Type="http://schemas.openxmlformats.org/officeDocument/2006/relationships/slide" Target="slides/slide49.xml"/><Relationship Id="rId111" Type="http://schemas.openxmlformats.org/officeDocument/2006/relationships/slide" Target="slides/slide72.xml"/><Relationship Id="rId132" Type="http://schemas.openxmlformats.org/officeDocument/2006/relationships/slide" Target="slides/slide93.xml"/><Relationship Id="rId153" Type="http://schemas.openxmlformats.org/officeDocument/2006/relationships/slide" Target="slides/slide114.xml"/><Relationship Id="rId174" Type="http://schemas.openxmlformats.org/officeDocument/2006/relationships/slide" Target="slides/slide135.xml"/><Relationship Id="rId179" Type="http://schemas.openxmlformats.org/officeDocument/2006/relationships/slide" Target="slides/slide140.xml"/><Relationship Id="rId195" Type="http://schemas.openxmlformats.org/officeDocument/2006/relationships/slide" Target="slides/slide156.xml"/><Relationship Id="rId190" Type="http://schemas.openxmlformats.org/officeDocument/2006/relationships/slide" Target="slides/slide15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8.xml"/><Relationship Id="rId106" Type="http://schemas.openxmlformats.org/officeDocument/2006/relationships/slide" Target="slides/slide67.xml"/><Relationship Id="rId127" Type="http://schemas.openxmlformats.org/officeDocument/2006/relationships/slide" Target="slides/slide88.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3.xml"/><Relationship Id="rId73" Type="http://schemas.openxmlformats.org/officeDocument/2006/relationships/slide" Target="slides/slide34.xml"/><Relationship Id="rId78" Type="http://schemas.openxmlformats.org/officeDocument/2006/relationships/slide" Target="slides/slide39.xml"/><Relationship Id="rId94" Type="http://schemas.openxmlformats.org/officeDocument/2006/relationships/slide" Target="slides/slide55.xml"/><Relationship Id="rId99" Type="http://schemas.openxmlformats.org/officeDocument/2006/relationships/slide" Target="slides/slide60.xml"/><Relationship Id="rId101" Type="http://schemas.openxmlformats.org/officeDocument/2006/relationships/slide" Target="slides/slide62.xml"/><Relationship Id="rId122" Type="http://schemas.openxmlformats.org/officeDocument/2006/relationships/slide" Target="slides/slide83.xml"/><Relationship Id="rId143" Type="http://schemas.openxmlformats.org/officeDocument/2006/relationships/slide" Target="slides/slide104.xml"/><Relationship Id="rId148" Type="http://schemas.openxmlformats.org/officeDocument/2006/relationships/slide" Target="slides/slide109.xml"/><Relationship Id="rId164" Type="http://schemas.openxmlformats.org/officeDocument/2006/relationships/slide" Target="slides/slide125.xml"/><Relationship Id="rId169" Type="http://schemas.openxmlformats.org/officeDocument/2006/relationships/slide" Target="slides/slide130.xml"/><Relationship Id="rId185" Type="http://schemas.openxmlformats.org/officeDocument/2006/relationships/slide" Target="slides/slide14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41.xml"/><Relationship Id="rId26" Type="http://schemas.openxmlformats.org/officeDocument/2006/relationships/slideMaster" Target="slideMasters/slideMaster26.xml"/><Relationship Id="rId47" Type="http://schemas.openxmlformats.org/officeDocument/2006/relationships/slide" Target="slides/slide8.xml"/><Relationship Id="rId68" Type="http://schemas.openxmlformats.org/officeDocument/2006/relationships/slide" Target="slides/slide29.xml"/><Relationship Id="rId89" Type="http://schemas.openxmlformats.org/officeDocument/2006/relationships/slide" Target="slides/slide50.xml"/><Relationship Id="rId112" Type="http://schemas.openxmlformats.org/officeDocument/2006/relationships/slide" Target="slides/slide73.xml"/><Relationship Id="rId133" Type="http://schemas.openxmlformats.org/officeDocument/2006/relationships/slide" Target="slides/slide94.xml"/><Relationship Id="rId154" Type="http://schemas.openxmlformats.org/officeDocument/2006/relationships/slide" Target="slides/slide115.xml"/><Relationship Id="rId175" Type="http://schemas.openxmlformats.org/officeDocument/2006/relationships/slide" Target="slides/slide136.xml"/><Relationship Id="rId196" Type="http://schemas.openxmlformats.org/officeDocument/2006/relationships/slide" Target="slides/slide157.xml"/><Relationship Id="rId200" Type="http://schemas.openxmlformats.org/officeDocument/2006/relationships/theme" Target="theme/theme1.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19.xml"/><Relationship Id="rId79" Type="http://schemas.openxmlformats.org/officeDocument/2006/relationships/slide" Target="slides/slide40.xml"/><Relationship Id="rId102" Type="http://schemas.openxmlformats.org/officeDocument/2006/relationships/slide" Target="slides/slide63.xml"/><Relationship Id="rId123" Type="http://schemas.openxmlformats.org/officeDocument/2006/relationships/slide" Target="slides/slide84.xml"/><Relationship Id="rId144" Type="http://schemas.openxmlformats.org/officeDocument/2006/relationships/slide" Target="slides/slide105.xml"/><Relationship Id="rId90" Type="http://schemas.openxmlformats.org/officeDocument/2006/relationships/slide" Target="slides/slide51.xml"/><Relationship Id="rId165" Type="http://schemas.openxmlformats.org/officeDocument/2006/relationships/slide" Target="slides/slide126.xml"/><Relationship Id="rId186" Type="http://schemas.openxmlformats.org/officeDocument/2006/relationships/slide" Target="slides/slide147.xml"/><Relationship Id="rId27" Type="http://schemas.openxmlformats.org/officeDocument/2006/relationships/slideMaster" Target="slideMasters/slideMaster27.xml"/><Relationship Id="rId48" Type="http://schemas.openxmlformats.org/officeDocument/2006/relationships/slide" Target="slides/slide9.xml"/><Relationship Id="rId69" Type="http://schemas.openxmlformats.org/officeDocument/2006/relationships/slide" Target="slides/slide30.xml"/><Relationship Id="rId113" Type="http://schemas.openxmlformats.org/officeDocument/2006/relationships/slide" Target="slides/slide74.xml"/><Relationship Id="rId134" Type="http://schemas.openxmlformats.org/officeDocument/2006/relationships/slide" Target="slides/slide95.xml"/><Relationship Id="rId80" Type="http://schemas.openxmlformats.org/officeDocument/2006/relationships/slide" Target="slides/slide41.xml"/><Relationship Id="rId155" Type="http://schemas.openxmlformats.org/officeDocument/2006/relationships/slide" Target="slides/slide116.xml"/><Relationship Id="rId176" Type="http://schemas.openxmlformats.org/officeDocument/2006/relationships/slide" Target="slides/slide137.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20.xml"/><Relationship Id="rId103" Type="http://schemas.openxmlformats.org/officeDocument/2006/relationships/slide" Target="slides/slide64.xml"/><Relationship Id="rId124" Type="http://schemas.openxmlformats.org/officeDocument/2006/relationships/slide" Target="slides/slide85.xml"/><Relationship Id="rId70" Type="http://schemas.openxmlformats.org/officeDocument/2006/relationships/slide" Target="slides/slide31.xml"/><Relationship Id="rId91" Type="http://schemas.openxmlformats.org/officeDocument/2006/relationships/slide" Target="slides/slide52.xml"/><Relationship Id="rId145" Type="http://schemas.openxmlformats.org/officeDocument/2006/relationships/slide" Target="slides/slide106.xml"/><Relationship Id="rId166" Type="http://schemas.openxmlformats.org/officeDocument/2006/relationships/slide" Target="slides/slide127.xml"/><Relationship Id="rId187" Type="http://schemas.openxmlformats.org/officeDocument/2006/relationships/slide" Target="slides/slide148.xml"/><Relationship Id="rId1" Type="http://schemas.openxmlformats.org/officeDocument/2006/relationships/slideMaster" Target="slideMasters/slideMaster1.xml"/><Relationship Id="rId28" Type="http://schemas.openxmlformats.org/officeDocument/2006/relationships/slideMaster" Target="slideMasters/slideMaster28.xml"/><Relationship Id="rId49" Type="http://schemas.openxmlformats.org/officeDocument/2006/relationships/slide" Target="slides/slide10.xml"/><Relationship Id="rId114" Type="http://schemas.openxmlformats.org/officeDocument/2006/relationships/slide" Target="slides/slide75.xml"/><Relationship Id="rId60" Type="http://schemas.openxmlformats.org/officeDocument/2006/relationships/slide" Target="slides/slide21.xml"/><Relationship Id="rId81" Type="http://schemas.openxmlformats.org/officeDocument/2006/relationships/slide" Target="slides/slide42.xml"/><Relationship Id="rId135" Type="http://schemas.openxmlformats.org/officeDocument/2006/relationships/slide" Target="slides/slide96.xml"/><Relationship Id="rId156" Type="http://schemas.openxmlformats.org/officeDocument/2006/relationships/slide" Target="slides/slide117.xml"/><Relationship Id="rId177" Type="http://schemas.openxmlformats.org/officeDocument/2006/relationships/slide" Target="slides/slide138.xml"/><Relationship Id="rId198" Type="http://schemas.openxmlformats.org/officeDocument/2006/relationships/presProps" Target="presProps.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 Target="slides/slide11.xml"/><Relationship Id="rId104" Type="http://schemas.openxmlformats.org/officeDocument/2006/relationships/slide" Target="slides/slide65.xml"/><Relationship Id="rId125" Type="http://schemas.openxmlformats.org/officeDocument/2006/relationships/slide" Target="slides/slide86.xml"/><Relationship Id="rId146" Type="http://schemas.openxmlformats.org/officeDocument/2006/relationships/slide" Target="slides/slide107.xml"/><Relationship Id="rId167" Type="http://schemas.openxmlformats.org/officeDocument/2006/relationships/slide" Target="slides/slide128.xml"/><Relationship Id="rId188" Type="http://schemas.openxmlformats.org/officeDocument/2006/relationships/slide" Target="slides/slide149.xml"/><Relationship Id="rId71" Type="http://schemas.openxmlformats.org/officeDocument/2006/relationships/slide" Target="slides/slide32.xml"/><Relationship Id="rId92"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8463" cy="496888"/>
          </a:xfrm>
          <a:prstGeom prst="rect">
            <a:avLst/>
          </a:prstGeom>
        </p:spPr>
        <p:txBody>
          <a:bodyPr vert="horz" wrap="square" lIns="91440" tIns="45720" rIns="91440" bIns="45720" numCol="1" anchor="t" anchorCtr="0" compatLnSpc="1"/>
          <a:lstStyle/>
          <a:p>
            <a:pPr lvl="0" eaLnBrk="1" hangingPunct="1"/>
            <a:endParaRPr lang="en-US" altLang="zh-CN" sz="1200" dirty="0">
              <a:latin typeface="Calibri" panose="020F0502020204030204" pitchFamily="34" charset="0"/>
            </a:endParaRPr>
          </a:p>
        </p:txBody>
      </p:sp>
      <p:sp>
        <p:nvSpPr>
          <p:cNvPr id="3" name="Date Placeholder 2"/>
          <p:cNvSpPr>
            <a:spLocks noGrp="1"/>
          </p:cNvSpPr>
          <p:nvPr>
            <p:ph type="dt" idx="1"/>
          </p:nvPr>
        </p:nvSpPr>
        <p:spPr>
          <a:xfrm>
            <a:off x="3841750" y="0"/>
            <a:ext cx="2938463" cy="496888"/>
          </a:xfrm>
          <a:prstGeom prst="rect">
            <a:avLst/>
          </a:prstGeom>
        </p:spPr>
        <p:txBody>
          <a:bodyPr vert="horz" wrap="square" lIns="91440" tIns="45720" rIns="91440" bIns="45720" numCol="1" anchor="t" anchorCtr="0" compatLnSpc="1"/>
          <a:lstStyle/>
          <a:p>
            <a:pPr lvl="0" algn="r" eaLnBrk="1" hangingPunct="1"/>
            <a:fld id="{BB962C8B-B14F-4D97-AF65-F5344CB8AC3E}" type="datetimeFigureOut">
              <a:rPr lang="en-US" altLang="zh-CN" sz="1200" dirty="0">
                <a:latin typeface="Calibri" panose="020F0502020204030204" pitchFamily="34" charset="0"/>
              </a:rPr>
              <a:t>7/5/2024</a:t>
            </a:fld>
            <a:endParaRPr lang="en-US" altLang="zh-CN" sz="1200" dirty="0">
              <a:latin typeface="Calibri" panose="020F0502020204030204" pitchFamily="34" charset="0"/>
            </a:endParaRPr>
          </a:p>
        </p:txBody>
      </p:sp>
      <p:sp>
        <p:nvSpPr>
          <p:cNvPr id="4" name="Slide Image Placeholder 3"/>
          <p:cNvSpPr>
            <a:spLocks noGrp="1" noRot="1" noChangeAspect="1"/>
          </p:cNvSpPr>
          <p:nvPr>
            <p:ph type="sldImg" idx="2"/>
          </p:nvPr>
        </p:nvSpPr>
        <p:spPr>
          <a:xfrm>
            <a:off x="909638" y="744538"/>
            <a:ext cx="4962525" cy="3722688"/>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77863" y="4714875"/>
            <a:ext cx="5426075" cy="4467225"/>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9428163"/>
            <a:ext cx="2938463" cy="496888"/>
          </a:xfrm>
          <a:prstGeom prst="rect">
            <a:avLst/>
          </a:prstGeom>
        </p:spPr>
        <p:txBody>
          <a:bodyPr vert="horz" wrap="square" lIns="91440" tIns="45720" rIns="91440" bIns="45720" numCol="1" anchor="b" anchorCtr="0" compatLnSpc="1"/>
          <a:lstStyle/>
          <a:p>
            <a:pPr lvl="0" eaLnBrk="1" hangingPunct="1"/>
            <a:endParaRPr lang="en-US" altLang="zh-CN" sz="1200" dirty="0">
              <a:latin typeface="Calibri" panose="020F0502020204030204" pitchFamily="34" charset="0"/>
            </a:endParaRPr>
          </a:p>
        </p:txBody>
      </p:sp>
      <p:sp>
        <p:nvSpPr>
          <p:cNvPr id="7" name="Slide Number Placeholder 6"/>
          <p:cNvSpPr>
            <a:spLocks noGrp="1"/>
          </p:cNvSpPr>
          <p:nvPr>
            <p:ph type="sldNum" sz="quarter" idx="5"/>
          </p:nvPr>
        </p:nvSpPr>
        <p:spPr>
          <a:xfrm>
            <a:off x="3841750" y="9428163"/>
            <a:ext cx="2938463" cy="496888"/>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DC9E31-AA99-4E93-AB62-A8A6CAB0E1D2}" type="slidenum">
              <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Gulim" pitchFamily="34" charset="-127"/>
                <a:cs typeface="Arial" panose="020B0604020202020204" pitchFamily="34" charset="0"/>
              </a:rPr>
              <a:t>‹#›</a:t>
            </a:fld>
            <a:endParaRPr kumimoji="0" lang="en-US" altLang="en-US" sz="1200" b="0" i="0" u="none" strike="noStrike" kern="1200" cap="none" spc="0" normalizeH="0" baseline="0" noProof="0">
              <a:ln>
                <a:noFill/>
              </a:ln>
              <a:solidFill>
                <a:schemeClr val="tx1"/>
              </a:solidFill>
              <a:effectLst/>
              <a:uLnTx/>
              <a:uFillTx/>
              <a:latin typeface="Calibri" panose="020F0502020204030204" pitchFamily="34" charset="0"/>
              <a:ea typeface="Gulim" pitchFamily="34" charset="-127"/>
              <a:cs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xfrm>
            <a:off x="909638" y="744538"/>
            <a:ext cx="4962525" cy="3722687"/>
          </a:xfrm>
          <a:ln>
            <a:solidFill>
              <a:srgbClr val="000000">
                <a:alpha val="100000"/>
              </a:srgbClr>
            </a:solidFill>
            <a:miter lim="800000"/>
          </a:ln>
        </p:spPr>
      </p:sp>
      <p:sp>
        <p:nvSpPr>
          <p:cNvPr id="21507" name="Notes Placeholder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en-CA" altLang="en-US" dirty="0"/>
          </a:p>
        </p:txBody>
      </p:sp>
      <p:sp>
        <p:nvSpPr>
          <p:cNvPr id="21508" name="Slide Number Placeholder 3"/>
          <p:cNvSpPr txBox="1">
            <a:spLocks noGrp="1"/>
          </p:cNvSpPr>
          <p:nvPr>
            <p:ph type="sldNum" sz="quarter"/>
          </p:nvPr>
        </p:nvSpPr>
        <p:spPr>
          <a:xfrm>
            <a:off x="3841750" y="9428163"/>
            <a:ext cx="2938463" cy="496887"/>
          </a:xfrm>
          <a:prstGeom prst="rect">
            <a:avLst/>
          </a:prstGeom>
          <a:noFill/>
          <a:ln w="9525">
            <a:noFill/>
          </a:ln>
        </p:spPr>
        <p:txBody>
          <a:bodyPr anchor="b" anchorCtr="0"/>
          <a:lstStyle/>
          <a:p>
            <a:pPr lvl="0" algn="r" eaLnBrk="1" hangingPunct="1"/>
            <a:fld id="{9A0DB2DC-4C9A-4742-B13C-FB6460FD3503}" type="slidenum">
              <a:rPr lang="en-US" altLang="en-US" sz="1200" dirty="0">
                <a:latin typeface="Calibri" panose="020F0502020204030204" pitchFamily="34" charset="0"/>
                <a:cs typeface="Arial" panose="020B0604020202020204" pitchFamily="34" charset="0"/>
              </a:rPr>
              <a:t>1</a:t>
            </a:fld>
            <a:endParaRPr lang="en-US" altLang="en-US" sz="1200" dirty="0">
              <a:latin typeface="Calibri" panose="020F0502020204030204" pitchFamily="34" charset="0"/>
              <a:ea typeface="Arial" panose="020B0604020202020204" pitchFamily="34" charset="0"/>
              <a:cs typeface="Arial" panose="020B0604020202020204" pitchFamily="34" charset="0"/>
            </a:endParaRPr>
          </a:p>
        </p:txBody>
      </p:sp>
      <p:sp>
        <p:nvSpPr>
          <p:cNvPr id="21509" name="Date Placeholder 4"/>
          <p:cNvSpPr txBox="1">
            <a:spLocks noGrp="1"/>
          </p:cNvSpPr>
          <p:nvPr>
            <p:ph type="dt" sz="half"/>
          </p:nvPr>
        </p:nvSpPr>
        <p:spPr>
          <a:xfrm>
            <a:off x="3841750" y="0"/>
            <a:ext cx="2938463" cy="496888"/>
          </a:xfrm>
          <a:prstGeom prst="rect">
            <a:avLst/>
          </a:prstGeom>
          <a:noFill/>
          <a:ln w="9525">
            <a:noFill/>
          </a:ln>
        </p:spPr>
        <p:txBody>
          <a:bodyPr/>
          <a:lstStyle/>
          <a:p>
            <a:pPr lvl="0" algn="r" eaLnBrk="1" hangingPunct="1"/>
            <a:fld id="{BB962C8B-B14F-4D97-AF65-F5344CB8AC3E}" type="datetime1">
              <a:rPr lang="en-US" altLang="en-US" sz="1200" dirty="0">
                <a:latin typeface="Calibri" panose="020F0502020204030204" pitchFamily="34" charset="0"/>
              </a:rPr>
              <a:t>7/5/2024</a:t>
            </a:fld>
            <a:endParaRPr lang="en-US"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218"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9219"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9220"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10242"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10243"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244"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1266"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11267"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1268"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1229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1229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229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331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1331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331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14338"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14339"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4340"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362"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15363"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5364"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16386"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16387"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6388"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741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1741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741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1843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1843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843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panose="020B0604020202020204" pitchFamily="34" charset="0"/>
            </a:endParaRPr>
          </a:p>
        </p:txBody>
      </p:sp>
      <p:sp>
        <p:nvSpPr>
          <p:cNvPr id="7171"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7172"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250825" y="990600"/>
            <a:ext cx="8642350" cy="5303520"/>
          </a:xfrm>
        </p:spPr>
        <p:txBody>
          <a:bodyPr>
            <a:normAutofit/>
          </a:bodyPr>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all">
                <a:latin typeface="Times New Roman" panose="02020603050405020304" pitchFamily="18" charset="0"/>
                <a:cs typeface="Times New Roman" panose="02020603050405020304" pitchFamily="18" charset="0"/>
              </a:defRPr>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2508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70425" y="1295400"/>
            <a:ext cx="4244975" cy="4572000"/>
          </a:xfrm>
        </p:spPr>
        <p:txBody>
          <a:bodyPr/>
          <a:lstStyle>
            <a:lvl1pPr algn="just">
              <a:defRPr sz="2800"/>
            </a:lvl1pPr>
            <a:lvl2pPr algn="just">
              <a:defRPr sz="2400"/>
            </a:lvl2pPr>
            <a:lvl3pPr algn="just">
              <a:defRPr sz="2000"/>
            </a:lvl3pPr>
            <a:lvl4pPr algn="just">
              <a:defRPr sz="1800"/>
            </a:lvl4pPr>
            <a:lvl5pPr algn="just">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8613" y="1004888"/>
            <a:ext cx="3008313" cy="1162050"/>
          </a:xfrm>
        </p:spPr>
        <p:txBody>
          <a:bodyPr anchor="b"/>
          <a:lstStyle>
            <a:lvl1pPr algn="just">
              <a:defRPr sz="2000" b="1"/>
            </a:lvl1pPr>
          </a:lstStyle>
          <a:p>
            <a:r>
              <a:rPr lang="en-US" noProof="1"/>
              <a:t>Click to edit Master title style</a:t>
            </a:r>
          </a:p>
        </p:txBody>
      </p:sp>
      <p:sp>
        <p:nvSpPr>
          <p:cNvPr id="3" name="Content Placeholder 2"/>
          <p:cNvSpPr>
            <a:spLocks noGrp="1"/>
          </p:cNvSpPr>
          <p:nvPr>
            <p:ph idx="1"/>
          </p:nvPr>
        </p:nvSpPr>
        <p:spPr>
          <a:xfrm>
            <a:off x="3581400" y="1004888"/>
            <a:ext cx="5111750" cy="5121276"/>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344487" y="2209800"/>
            <a:ext cx="3008313" cy="3931920"/>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lvl1pPr>
          </a:lstStyle>
          <a:p>
            <a:r>
              <a:rPr lang="en-US" noProof="1"/>
              <a:t>Click to edit Master title style</a:t>
            </a:r>
          </a:p>
        </p:txBody>
      </p:sp>
      <p:sp>
        <p:nvSpPr>
          <p:cNvPr id="3" name="Picture Placeholder 2"/>
          <p:cNvSpPr>
            <a:spLocks noGrp="1"/>
          </p:cNvSpPr>
          <p:nvPr>
            <p:ph type="pic" idx="1"/>
          </p:nvPr>
        </p:nvSpPr>
        <p:spPr>
          <a:xfrm>
            <a:off x="1792288" y="1051560"/>
            <a:ext cx="5486400" cy="3749040"/>
          </a:xfrm>
        </p:spPr>
        <p:txBody>
          <a:bodyPr vert="horz" wrap="square" lIns="91440" tIns="45720" rIns="91440" bIns="45720" numCol="1"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3200" b="0"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lgn="jus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90600"/>
            <a:ext cx="2286000" cy="53181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0" y="990600"/>
            <a:ext cx="6705600" cy="5318125"/>
          </a:xfrm>
        </p:spPr>
        <p:txBody>
          <a:bodyPr vert="eaVert"/>
          <a:lstStyle>
            <a:lvl1pPr algn="just">
              <a:defRPr/>
            </a:lvl1pPr>
            <a:lvl2pPr algn="just">
              <a:defRPr/>
            </a:lvl2pPr>
            <a:lvl3pPr algn="just">
              <a:defRPr/>
            </a:lvl3pPr>
            <a:lvl4pPr algn="just">
              <a:defRPr/>
            </a:lvl4pPr>
            <a:lvl5pPr algn="just">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495300" y="3933825"/>
            <a:ext cx="8153400" cy="935038"/>
          </a:xfrm>
          <a:prstGeom prst="rect">
            <a:avLst/>
          </a:prstGeom>
          <a:noFill/>
          <a:ln w="9525">
            <a:noFill/>
          </a:ln>
        </p:spPr>
        <p:txBody>
          <a:bodyPr/>
          <a:lstStyle/>
          <a:p>
            <a:pPr lvl="0" eaLnBrk="1" hangingPunct="1"/>
            <a:endParaRPr lang="ko-KR" altLang="en-US" sz="2400" dirty="0">
              <a:latin typeface="Arial Narrow" panose="020B0606020202030204" pitchFamily="34" charset="0"/>
            </a:endParaRPr>
          </a:p>
        </p:txBody>
      </p:sp>
      <p:sp>
        <p:nvSpPr>
          <p:cNvPr id="8195" name="Rectangle 7"/>
          <p:cNvSpPr/>
          <p:nvPr/>
        </p:nvSpPr>
        <p:spPr>
          <a:xfrm>
            <a:off x="0" y="2636838"/>
            <a:ext cx="9144000" cy="71437"/>
          </a:xfrm>
          <a:prstGeom prst="rect">
            <a:avLst/>
          </a:prstGeom>
          <a:gradFill rotWithShape="1">
            <a:gsLst>
              <a:gs pos="0">
                <a:srgbClr val="766000"/>
              </a:gs>
              <a:gs pos="100000">
                <a:srgbClr val="FFDE53"/>
              </a:gs>
            </a:gsLst>
            <a:lin ang="0" scaled="1"/>
            <a:tileRect/>
          </a:gradFill>
          <a:ln w="3175" cap="flat" cmpd="sng">
            <a:solidFill>
              <a:srgbClr val="FFDE53"/>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8196" name="Picture 8" descr="neomail.gif"/>
          <p:cNvPicPr>
            <a:picLocks noChangeAspect="1"/>
          </p:cNvPicPr>
          <p:nvPr userDrawn="1"/>
        </p:nvPicPr>
        <p:blipFill>
          <a:blip r:embed="rId2"/>
          <a:stretch>
            <a:fillRect/>
          </a:stretch>
        </p:blipFill>
        <p:spPr>
          <a:xfrm>
            <a:off x="3648075" y="3429000"/>
            <a:ext cx="1685925" cy="1981200"/>
          </a:xfrm>
          <a:prstGeom prst="rect">
            <a:avLst/>
          </a:prstGeom>
          <a:noFill/>
          <a:ln w="9525">
            <a:noFill/>
          </a:ln>
        </p:spPr>
      </p:pic>
      <p:sp>
        <p:nvSpPr>
          <p:cNvPr id="155650" name="Rectangle 2"/>
          <p:cNvSpPr>
            <a:spLocks noGrp="1" noChangeArrowheads="1"/>
          </p:cNvSpPr>
          <p:nvPr>
            <p:ph type="ctrTitle"/>
          </p:nvPr>
        </p:nvSpPr>
        <p:spPr>
          <a:xfrm>
            <a:off x="174625" y="981075"/>
            <a:ext cx="8718550" cy="1466850"/>
          </a:xfrm>
          <a:noFill/>
        </p:spPr>
        <p:txBody>
          <a:bodyPr lIns="91440" tIns="45720" rIns="91440" bIns="45720" anchor="b" anchorCtr="0"/>
          <a:lstStyle>
            <a:lvl1pPr>
              <a:defRPr sz="3600" b="1">
                <a:latin typeface="Times New Roman" panose="02020603050405020304" pitchFamily="18" charset="0"/>
                <a:ea typeface="휴먼명조" pitchFamily="2" charset="-127"/>
                <a:cs typeface="Times New Roman" panose="02020603050405020304" pitchFamily="18" charset="0"/>
              </a:defRPr>
            </a:lvl1pPr>
          </a:lstStyle>
          <a:p>
            <a:r>
              <a:rPr lang="en-US" altLang="ko-KR" noProof="1"/>
              <a:t>Click to edit Master title style</a:t>
            </a:r>
            <a:endParaRPr lang="ko-KR" altLang="en-US" noProof="1"/>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6" Type="http://schemas.openxmlformats.org/officeDocument/2006/relationships/image" Target="../media/image2.png"/><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image" Target="../media/image1.jpeg"/><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6" Type="http://schemas.openxmlformats.org/officeDocument/2006/relationships/image" Target="../media/image2.png"/><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1.jpeg"/><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6" Type="http://schemas.openxmlformats.org/officeDocument/2006/relationships/image" Target="../media/image2.png"/><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image" Target="../media/image1.jpeg"/><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2" Type="http://schemas.openxmlformats.org/officeDocument/2006/relationships/slideLayout" Target="../slideLayouts/slideLayout153.xml"/><Relationship Id="rId16" Type="http://schemas.openxmlformats.org/officeDocument/2006/relationships/image" Target="../media/image2.png"/><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image" Target="../media/image1.jpeg"/><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2" Type="http://schemas.openxmlformats.org/officeDocument/2006/relationships/slideLayout" Target="../slideLayouts/slideLayout166.xml"/><Relationship Id="rId16" Type="http://schemas.openxmlformats.org/officeDocument/2006/relationships/image" Target="../media/image2.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image" Target="../media/image1.jpeg"/><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2" Type="http://schemas.openxmlformats.org/officeDocument/2006/relationships/slideLayout" Target="../slideLayouts/slideLayout179.xml"/><Relationship Id="rId16" Type="http://schemas.openxmlformats.org/officeDocument/2006/relationships/image" Target="../media/image2.png"/><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image" Target="../media/image1.jpeg"/><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6" Type="http://schemas.openxmlformats.org/officeDocument/2006/relationships/image" Target="../media/image2.png"/><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image" Target="../media/image1.jpeg"/><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6" Type="http://schemas.openxmlformats.org/officeDocument/2006/relationships/image" Target="../media/image2.png"/><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image" Target="../media/image1.jpeg"/><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2" Type="http://schemas.openxmlformats.org/officeDocument/2006/relationships/slideLayout" Target="../slideLayouts/slideLayout218.xml"/><Relationship Id="rId16" Type="http://schemas.openxmlformats.org/officeDocument/2006/relationships/image" Target="../media/image2.png"/><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image" Target="../media/image1.jpeg"/><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6" Type="http://schemas.openxmlformats.org/officeDocument/2006/relationships/image" Target="../media/image2.png"/><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image" Target="../media/image1.jpeg"/><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e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2" Type="http://schemas.openxmlformats.org/officeDocument/2006/relationships/slideLayout" Target="../slideLayouts/slideLayout244.xml"/><Relationship Id="rId16" Type="http://schemas.openxmlformats.org/officeDocument/2006/relationships/image" Target="../media/image2.png"/><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image" Target="../media/image1.jpeg"/><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6" Type="http://schemas.openxmlformats.org/officeDocument/2006/relationships/image" Target="../media/image2.png"/><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image" Target="../media/image1.jpeg"/><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2" Type="http://schemas.openxmlformats.org/officeDocument/2006/relationships/slideLayout" Target="../slideLayouts/slideLayout270.xml"/><Relationship Id="rId16" Type="http://schemas.openxmlformats.org/officeDocument/2006/relationships/image" Target="../media/image2.png"/><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5" Type="http://schemas.openxmlformats.org/officeDocument/2006/relationships/image" Target="../media/image1.jpeg"/><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2" Type="http://schemas.openxmlformats.org/officeDocument/2006/relationships/slideLayout" Target="../slideLayouts/slideLayout283.xml"/><Relationship Id="rId16" Type="http://schemas.openxmlformats.org/officeDocument/2006/relationships/image" Target="../media/image2.png"/><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5" Type="http://schemas.openxmlformats.org/officeDocument/2006/relationships/slideLayout" Target="../slideLayouts/slideLayout286.xml"/><Relationship Id="rId15" Type="http://schemas.openxmlformats.org/officeDocument/2006/relationships/image" Target="../media/image1.jpeg"/><Relationship Id="rId10" Type="http://schemas.openxmlformats.org/officeDocument/2006/relationships/slideLayout" Target="../slideLayouts/slideLayout291.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2" Type="http://schemas.openxmlformats.org/officeDocument/2006/relationships/slideLayout" Target="../slideLayouts/slideLayout296.xml"/><Relationship Id="rId16" Type="http://schemas.openxmlformats.org/officeDocument/2006/relationships/image" Target="../media/image2.png"/><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5" Type="http://schemas.openxmlformats.org/officeDocument/2006/relationships/image" Target="../media/image1.jpeg"/><Relationship Id="rId10" Type="http://schemas.openxmlformats.org/officeDocument/2006/relationships/slideLayout" Target="../slideLayouts/slideLayout304.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3" Type="http://schemas.openxmlformats.org/officeDocument/2006/relationships/slideLayout" Target="../slideLayouts/slideLayout310.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2" Type="http://schemas.openxmlformats.org/officeDocument/2006/relationships/slideLayout" Target="../slideLayouts/slideLayout309.xml"/><Relationship Id="rId16" Type="http://schemas.openxmlformats.org/officeDocument/2006/relationships/image" Target="../media/image2.png"/><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5" Type="http://schemas.openxmlformats.org/officeDocument/2006/relationships/slideLayout" Target="../slideLayouts/slideLayout312.xml"/><Relationship Id="rId15" Type="http://schemas.openxmlformats.org/officeDocument/2006/relationships/image" Target="../media/image1.jpeg"/><Relationship Id="rId10" Type="http://schemas.openxmlformats.org/officeDocument/2006/relationships/slideLayout" Target="../slideLayouts/slideLayout317.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2" Type="http://schemas.openxmlformats.org/officeDocument/2006/relationships/slideLayout" Target="../slideLayouts/slideLayout322.xml"/><Relationship Id="rId16" Type="http://schemas.openxmlformats.org/officeDocument/2006/relationships/image" Target="../media/image2.pn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image" Target="../media/image1.jpeg"/><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3" Type="http://schemas.openxmlformats.org/officeDocument/2006/relationships/slideLayout" Target="../slideLayouts/slideLayout336.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2" Type="http://schemas.openxmlformats.org/officeDocument/2006/relationships/slideLayout" Target="../slideLayouts/slideLayout335.xml"/><Relationship Id="rId16" Type="http://schemas.openxmlformats.org/officeDocument/2006/relationships/image" Target="../media/image2.png"/><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image" Target="../media/image1.jpeg"/><Relationship Id="rId10" Type="http://schemas.openxmlformats.org/officeDocument/2006/relationships/slideLayout" Target="../slideLayouts/slideLayout343.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2" Type="http://schemas.openxmlformats.org/officeDocument/2006/relationships/slideLayout" Target="../slideLayouts/slideLayout348.xml"/><Relationship Id="rId16" Type="http://schemas.openxmlformats.org/officeDocument/2006/relationships/image" Target="../media/image2.png"/><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5" Type="http://schemas.openxmlformats.org/officeDocument/2006/relationships/image" Target="../media/image1.jpeg"/><Relationship Id="rId10" Type="http://schemas.openxmlformats.org/officeDocument/2006/relationships/slideLayout" Target="../slideLayouts/slideLayout356.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67.xml"/><Relationship Id="rId13" Type="http://schemas.openxmlformats.org/officeDocument/2006/relationships/slideLayout" Target="../slideLayouts/slideLayout372.xml"/><Relationship Id="rId3" Type="http://schemas.openxmlformats.org/officeDocument/2006/relationships/slideLayout" Target="../slideLayouts/slideLayout362.xml"/><Relationship Id="rId7" Type="http://schemas.openxmlformats.org/officeDocument/2006/relationships/slideLayout" Target="../slideLayouts/slideLayout366.xml"/><Relationship Id="rId12" Type="http://schemas.openxmlformats.org/officeDocument/2006/relationships/slideLayout" Target="../slideLayouts/slideLayout371.xml"/><Relationship Id="rId2" Type="http://schemas.openxmlformats.org/officeDocument/2006/relationships/slideLayout" Target="../slideLayouts/slideLayout361.xml"/><Relationship Id="rId16" Type="http://schemas.openxmlformats.org/officeDocument/2006/relationships/image" Target="../media/image2.png"/><Relationship Id="rId1" Type="http://schemas.openxmlformats.org/officeDocument/2006/relationships/slideLayout" Target="../slideLayouts/slideLayout360.xml"/><Relationship Id="rId6" Type="http://schemas.openxmlformats.org/officeDocument/2006/relationships/slideLayout" Target="../slideLayouts/slideLayout365.xml"/><Relationship Id="rId11" Type="http://schemas.openxmlformats.org/officeDocument/2006/relationships/slideLayout" Target="../slideLayouts/slideLayout370.xml"/><Relationship Id="rId5" Type="http://schemas.openxmlformats.org/officeDocument/2006/relationships/slideLayout" Target="../slideLayouts/slideLayout364.xml"/><Relationship Id="rId15" Type="http://schemas.openxmlformats.org/officeDocument/2006/relationships/image" Target="../media/image1.jpeg"/><Relationship Id="rId10" Type="http://schemas.openxmlformats.org/officeDocument/2006/relationships/slideLayout" Target="../slideLayouts/slideLayout369.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2.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jpe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3" Type="http://schemas.openxmlformats.org/officeDocument/2006/relationships/slideLayout" Target="../slideLayouts/slideLayout375.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2" Type="http://schemas.openxmlformats.org/officeDocument/2006/relationships/slideLayout" Target="../slideLayouts/slideLayout374.xml"/><Relationship Id="rId16" Type="http://schemas.openxmlformats.org/officeDocument/2006/relationships/image" Target="../media/image2.png"/><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5" Type="http://schemas.openxmlformats.org/officeDocument/2006/relationships/image" Target="../media/image1.jpeg"/><Relationship Id="rId10" Type="http://schemas.openxmlformats.org/officeDocument/2006/relationships/slideLayout" Target="../slideLayouts/slideLayout382.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2" Type="http://schemas.openxmlformats.org/officeDocument/2006/relationships/slideLayout" Target="../slideLayouts/slideLayout387.xml"/><Relationship Id="rId16" Type="http://schemas.openxmlformats.org/officeDocument/2006/relationships/image" Target="../media/image2.png"/><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image" Target="../media/image1.jpeg"/><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slideLayout" Target="../slideLayouts/slideLayout411.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2" Type="http://schemas.openxmlformats.org/officeDocument/2006/relationships/slideLayout" Target="../slideLayouts/slideLayout400.xml"/><Relationship Id="rId16" Type="http://schemas.openxmlformats.org/officeDocument/2006/relationships/image" Target="../media/image2.png"/><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5" Type="http://schemas.openxmlformats.org/officeDocument/2006/relationships/image" Target="../media/image1.jpeg"/><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slideLayout" Target="../slideLayouts/slideLayout424.xml"/><Relationship Id="rId3" Type="http://schemas.openxmlformats.org/officeDocument/2006/relationships/slideLayout" Target="../slideLayouts/slideLayout414.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2" Type="http://schemas.openxmlformats.org/officeDocument/2006/relationships/slideLayout" Target="../slideLayouts/slideLayout413.xml"/><Relationship Id="rId16" Type="http://schemas.openxmlformats.org/officeDocument/2006/relationships/image" Target="../media/image2.png"/><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5" Type="http://schemas.openxmlformats.org/officeDocument/2006/relationships/image" Target="../media/image1.jpeg"/><Relationship Id="rId10" Type="http://schemas.openxmlformats.org/officeDocument/2006/relationships/slideLayout" Target="../slideLayouts/slideLayout421.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slideLayout" Target="../slideLayouts/slideLayout437.xml"/><Relationship Id="rId3" Type="http://schemas.openxmlformats.org/officeDocument/2006/relationships/slideLayout" Target="../slideLayouts/slideLayout427.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2" Type="http://schemas.openxmlformats.org/officeDocument/2006/relationships/slideLayout" Target="../slideLayouts/slideLayout426.xml"/><Relationship Id="rId16" Type="http://schemas.openxmlformats.org/officeDocument/2006/relationships/image" Target="../media/image2.png"/><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5" Type="http://schemas.openxmlformats.org/officeDocument/2006/relationships/slideLayout" Target="../slideLayouts/slideLayout429.xml"/><Relationship Id="rId15" Type="http://schemas.openxmlformats.org/officeDocument/2006/relationships/image" Target="../media/image1.jpeg"/><Relationship Id="rId10" Type="http://schemas.openxmlformats.org/officeDocument/2006/relationships/slideLayout" Target="../slideLayouts/slideLayout434.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3" Type="http://schemas.openxmlformats.org/officeDocument/2006/relationships/slideLayout" Target="../slideLayouts/slideLayout440.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2" Type="http://schemas.openxmlformats.org/officeDocument/2006/relationships/slideLayout" Target="../slideLayouts/slideLayout439.xml"/><Relationship Id="rId16" Type="http://schemas.openxmlformats.org/officeDocument/2006/relationships/image" Target="../media/image2.png"/><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5" Type="http://schemas.openxmlformats.org/officeDocument/2006/relationships/slideLayout" Target="../slideLayouts/slideLayout442.xml"/><Relationship Id="rId15" Type="http://schemas.openxmlformats.org/officeDocument/2006/relationships/image" Target="../media/image1.jpeg"/><Relationship Id="rId10" Type="http://schemas.openxmlformats.org/officeDocument/2006/relationships/slideLayout" Target="../slideLayouts/slideLayout447.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2" Type="http://schemas.openxmlformats.org/officeDocument/2006/relationships/slideLayout" Target="../slideLayouts/slideLayout452.xml"/><Relationship Id="rId16" Type="http://schemas.openxmlformats.org/officeDocument/2006/relationships/image" Target="../media/image2.png"/><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image" Target="../media/image1.jpeg"/><Relationship Id="rId10" Type="http://schemas.openxmlformats.org/officeDocument/2006/relationships/slideLayout" Target="../slideLayouts/slideLayout460.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71.xml"/><Relationship Id="rId13" Type="http://schemas.openxmlformats.org/officeDocument/2006/relationships/slideLayout" Target="../slideLayouts/slideLayout476.xml"/><Relationship Id="rId3" Type="http://schemas.openxmlformats.org/officeDocument/2006/relationships/slideLayout" Target="../slideLayouts/slideLayout466.xml"/><Relationship Id="rId7" Type="http://schemas.openxmlformats.org/officeDocument/2006/relationships/slideLayout" Target="../slideLayouts/slideLayout470.xml"/><Relationship Id="rId12" Type="http://schemas.openxmlformats.org/officeDocument/2006/relationships/slideLayout" Target="../slideLayouts/slideLayout475.xml"/><Relationship Id="rId2" Type="http://schemas.openxmlformats.org/officeDocument/2006/relationships/slideLayout" Target="../slideLayouts/slideLayout465.xml"/><Relationship Id="rId16" Type="http://schemas.openxmlformats.org/officeDocument/2006/relationships/image" Target="../media/image2.png"/><Relationship Id="rId1" Type="http://schemas.openxmlformats.org/officeDocument/2006/relationships/slideLayout" Target="../slideLayouts/slideLayout464.xml"/><Relationship Id="rId6" Type="http://schemas.openxmlformats.org/officeDocument/2006/relationships/slideLayout" Target="../slideLayouts/slideLayout469.xml"/><Relationship Id="rId11" Type="http://schemas.openxmlformats.org/officeDocument/2006/relationships/slideLayout" Target="../slideLayouts/slideLayout474.xml"/><Relationship Id="rId5" Type="http://schemas.openxmlformats.org/officeDocument/2006/relationships/slideLayout" Target="../slideLayouts/slideLayout468.xml"/><Relationship Id="rId15" Type="http://schemas.openxmlformats.org/officeDocument/2006/relationships/image" Target="../media/image1.jpeg"/><Relationship Id="rId10" Type="http://schemas.openxmlformats.org/officeDocument/2006/relationships/slideLayout" Target="../slideLayouts/slideLayout473.xml"/><Relationship Id="rId4" Type="http://schemas.openxmlformats.org/officeDocument/2006/relationships/slideLayout" Target="../slideLayouts/slideLayout467.xml"/><Relationship Id="rId9" Type="http://schemas.openxmlformats.org/officeDocument/2006/relationships/slideLayout" Target="../slideLayouts/slideLayout472.xml"/><Relationship Id="rId1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84.xml"/><Relationship Id="rId13" Type="http://schemas.openxmlformats.org/officeDocument/2006/relationships/slideLayout" Target="../slideLayouts/slideLayout489.xml"/><Relationship Id="rId3" Type="http://schemas.openxmlformats.org/officeDocument/2006/relationships/slideLayout" Target="../slideLayouts/slideLayout479.xml"/><Relationship Id="rId7" Type="http://schemas.openxmlformats.org/officeDocument/2006/relationships/slideLayout" Target="../slideLayouts/slideLayout483.xml"/><Relationship Id="rId12" Type="http://schemas.openxmlformats.org/officeDocument/2006/relationships/slideLayout" Target="../slideLayouts/slideLayout488.xml"/><Relationship Id="rId2" Type="http://schemas.openxmlformats.org/officeDocument/2006/relationships/slideLayout" Target="../slideLayouts/slideLayout478.xml"/><Relationship Id="rId16" Type="http://schemas.openxmlformats.org/officeDocument/2006/relationships/image" Target="../media/image2.png"/><Relationship Id="rId1" Type="http://schemas.openxmlformats.org/officeDocument/2006/relationships/slideLayout" Target="../slideLayouts/slideLayout477.xml"/><Relationship Id="rId6" Type="http://schemas.openxmlformats.org/officeDocument/2006/relationships/slideLayout" Target="../slideLayouts/slideLayout482.xml"/><Relationship Id="rId11" Type="http://schemas.openxmlformats.org/officeDocument/2006/relationships/slideLayout" Target="../slideLayouts/slideLayout487.xml"/><Relationship Id="rId5" Type="http://schemas.openxmlformats.org/officeDocument/2006/relationships/slideLayout" Target="../slideLayouts/slideLayout481.xml"/><Relationship Id="rId15" Type="http://schemas.openxmlformats.org/officeDocument/2006/relationships/image" Target="../media/image1.jpeg"/><Relationship Id="rId10" Type="http://schemas.openxmlformats.org/officeDocument/2006/relationships/slideLayout" Target="../slideLayouts/slideLayout486.xml"/><Relationship Id="rId4" Type="http://schemas.openxmlformats.org/officeDocument/2006/relationships/slideLayout" Target="../slideLayouts/slideLayout480.xml"/><Relationship Id="rId9" Type="http://schemas.openxmlformats.org/officeDocument/2006/relationships/slideLayout" Target="../slideLayouts/slideLayout485.xml"/><Relationship Id="rId14"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97.xml"/><Relationship Id="rId13" Type="http://schemas.openxmlformats.org/officeDocument/2006/relationships/slideLayout" Target="../slideLayouts/slideLayout502.xml"/><Relationship Id="rId3" Type="http://schemas.openxmlformats.org/officeDocument/2006/relationships/slideLayout" Target="../slideLayouts/slideLayout492.xml"/><Relationship Id="rId7" Type="http://schemas.openxmlformats.org/officeDocument/2006/relationships/slideLayout" Target="../slideLayouts/slideLayout496.xml"/><Relationship Id="rId12" Type="http://schemas.openxmlformats.org/officeDocument/2006/relationships/slideLayout" Target="../slideLayouts/slideLayout501.xml"/><Relationship Id="rId2" Type="http://schemas.openxmlformats.org/officeDocument/2006/relationships/slideLayout" Target="../slideLayouts/slideLayout491.xml"/><Relationship Id="rId16" Type="http://schemas.openxmlformats.org/officeDocument/2006/relationships/image" Target="../media/image2.png"/><Relationship Id="rId1" Type="http://schemas.openxmlformats.org/officeDocument/2006/relationships/slideLayout" Target="../slideLayouts/slideLayout490.xml"/><Relationship Id="rId6" Type="http://schemas.openxmlformats.org/officeDocument/2006/relationships/slideLayout" Target="../slideLayouts/slideLayout495.xml"/><Relationship Id="rId11" Type="http://schemas.openxmlformats.org/officeDocument/2006/relationships/slideLayout" Target="../slideLayouts/slideLayout500.xml"/><Relationship Id="rId5" Type="http://schemas.openxmlformats.org/officeDocument/2006/relationships/slideLayout" Target="../slideLayouts/slideLayout494.xml"/><Relationship Id="rId15" Type="http://schemas.openxmlformats.org/officeDocument/2006/relationships/image" Target="../media/image1.jpeg"/><Relationship Id="rId10" Type="http://schemas.openxmlformats.org/officeDocument/2006/relationships/slideLayout" Target="../slideLayouts/slideLayout499.xml"/><Relationship Id="rId4" Type="http://schemas.openxmlformats.org/officeDocument/2006/relationships/slideLayout" Target="../slideLayouts/slideLayout493.xml"/><Relationship Id="rId9" Type="http://schemas.openxmlformats.org/officeDocument/2006/relationships/slideLayout" Target="../slideLayouts/slideLayout498.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2.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2.pn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2.png"/><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6" Type="http://schemas.openxmlformats.org/officeDocument/2006/relationships/image" Target="../media/image2.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image" Target="../media/image1.jpeg"/><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6" Type="http://schemas.openxmlformats.org/officeDocument/2006/relationships/image" Target="../media/image2.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image" Target="../media/image1.jpeg"/><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6" Type="http://schemas.openxmlformats.org/officeDocument/2006/relationships/image" Target="../media/image2.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1.jpe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2051"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2052"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2054"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2055"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2056" name="Picture 8" descr="Picture1.jpg"/>
          <p:cNvPicPr>
            <a:picLocks noChangeAspect="1"/>
          </p:cNvPicPr>
          <p:nvPr/>
        </p:nvPicPr>
        <p:blipFill>
          <a:blip r:embed="rId14"/>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3075"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3076"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3078"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3079"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3080" name="Picture 8" descr="Picture1.jpg"/>
          <p:cNvPicPr>
            <a:picLocks noChangeAspect="1"/>
          </p:cNvPicPr>
          <p:nvPr/>
        </p:nvPicPr>
        <p:blipFill>
          <a:blip r:embed="rId14"/>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4099"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4100"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4102"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4103"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4104" name="Picture 8" descr="Picture1.jpg"/>
          <p:cNvPicPr>
            <a:picLocks noChangeAspect="1"/>
          </p:cNvPicPr>
          <p:nvPr/>
        </p:nvPicPr>
        <p:blipFill>
          <a:blip r:embed="rId14"/>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5123"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5124"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5126"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5127"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5128" name="Picture 8" descr="Picture1.jpg"/>
          <p:cNvPicPr>
            <a:picLocks noChangeAspect="1"/>
          </p:cNvPicPr>
          <p:nvPr/>
        </p:nvPicPr>
        <p:blipFill>
          <a:blip r:embed="rId14"/>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614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614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615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615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6152" name="Picture 8" descr="Picture1.jpg"/>
          <p:cNvPicPr>
            <a:picLocks noChangeAspect="1"/>
          </p:cNvPicPr>
          <p:nvPr/>
        </p:nvPicPr>
        <p:blipFill>
          <a:blip r:embed="rId14"/>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5"/>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lIns="18000" tIns="10800" rIns="18000" bIns="10800" anchor="ctr" anchorCtr="1"/>
          <a:lstStyle/>
          <a:p>
            <a:pPr lvl="0"/>
            <a:r>
              <a:rPr lang="en-US" altLang="ko-KR" dirty="0"/>
              <a:t>Title</a:t>
            </a:r>
          </a:p>
        </p:txBody>
      </p:sp>
      <p:sp>
        <p:nvSpPr>
          <p:cNvPr id="1027" name="Rectangle 3"/>
          <p:cNvSpPr>
            <a:spLocks noGrp="1"/>
          </p:cNvSpPr>
          <p:nvPr>
            <p:ph type="body"/>
          </p:nvPr>
        </p:nvSpPr>
        <p:spPr>
          <a:xfrm>
            <a:off x="273050" y="1020763"/>
            <a:ext cx="8642350" cy="5211762"/>
          </a:xfrm>
          <a:prstGeom prst="rect">
            <a:avLst/>
          </a:prstGeom>
          <a:noFill/>
          <a:ln w="9525">
            <a:noFill/>
          </a:ln>
        </p:spPr>
        <p:txBody>
          <a:bodyPr/>
          <a:lstStyle/>
          <a:p>
            <a:pPr lvl="0"/>
            <a:r>
              <a:rPr lang="en-US" altLang="ko-KR" dirty="0"/>
              <a:t>Master </a:t>
            </a:r>
            <a:endParaRPr lang="ko-KR" altLang="en-US" dirty="0"/>
          </a:p>
          <a:p>
            <a:pPr lvl="1"/>
            <a:r>
              <a:rPr lang="en-US" altLang="ko-KR" dirty="0"/>
              <a:t>Master </a:t>
            </a:r>
          </a:p>
          <a:p>
            <a:pPr lvl="2"/>
            <a:r>
              <a:rPr lang="en-US" altLang="ko-KR" dirty="0"/>
              <a:t>Master</a:t>
            </a:r>
            <a:endParaRPr lang="ko-KR" altLang="en-US" dirty="0"/>
          </a:p>
          <a:p>
            <a:pPr lvl="3"/>
            <a:r>
              <a:rPr lang="en-US" altLang="ko-KR" dirty="0"/>
              <a:t>Master</a:t>
            </a:r>
            <a:endParaRPr lang="ko-KR" altLang="en-US" dirty="0"/>
          </a:p>
          <a:p>
            <a:pPr lvl="4"/>
            <a:r>
              <a:rPr lang="en-US" altLang="ko-KR" dirty="0"/>
              <a:t>Master</a:t>
            </a:r>
            <a:endParaRPr lang="ko-KR" altLang="en-US" dirty="0"/>
          </a:p>
        </p:txBody>
      </p:sp>
      <p:sp>
        <p:nvSpPr>
          <p:cNvPr id="1028" name="Rectangle 6"/>
          <p:cNvSpPr/>
          <p:nvPr/>
        </p:nvSpPr>
        <p:spPr>
          <a:xfrm>
            <a:off x="2857500" y="6400800"/>
            <a:ext cx="1905000" cy="457200"/>
          </a:xfrm>
          <a:prstGeom prst="rect">
            <a:avLst/>
          </a:prstGeom>
          <a:noFill/>
          <a:ln w="9525">
            <a:noFill/>
          </a:ln>
        </p:spPr>
        <p:txBody>
          <a:bodyPr anchor="b" anchorCtr="0"/>
          <a:lstStyle/>
          <a:p>
            <a:pPr lvl="0" algn="r" eaLnBrk="1" hangingPunct="1"/>
            <a:fld id="{9A0DB2DC-4C9A-4742-B13C-FB6460FD3503}" type="slidenum">
              <a:rPr lang="ko-KR" altLang="en-US" sz="1400" dirty="0">
                <a:latin typeface="Tahoma" panose="020B0604030504040204" pitchFamily="34" charset="0"/>
              </a:rPr>
              <a:t>‹#›</a:t>
            </a:fld>
            <a:endParaRPr lang="ko-KR" altLang="en-US" sz="1400" dirty="0">
              <a:latin typeface="Tahoma" panose="020B0604030504040204" pitchFamily="34" charset="0"/>
              <a:ea typeface="Arial" panose="020B0604020202020204" pitchFamily="34" charset="0"/>
            </a:endParaRPr>
          </a:p>
        </p:txBody>
      </p:sp>
      <p:sp>
        <p:nvSpPr>
          <p:cNvPr id="1029" name="Rectangle 7"/>
          <p:cNvSpPr>
            <a:spLocks noChangeArrowheads="1"/>
          </p:cNvSpPr>
          <p:nvPr/>
        </p:nvSpPr>
        <p:spPr bwMode="auto">
          <a:xfrm>
            <a:off x="6072188" y="6215063"/>
            <a:ext cx="3143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Gulim" pitchFamily="34" charset="-127"/>
              </a:defRPr>
            </a:lvl1pPr>
            <a:lvl2pPr marL="742950" indent="-285750">
              <a:defRPr>
                <a:solidFill>
                  <a:schemeClr val="tx1"/>
                </a:solidFill>
                <a:latin typeface="Arial" panose="020B0604020202020204" pitchFamily="34" charset="0"/>
                <a:ea typeface="Gulim" pitchFamily="34" charset="-127"/>
              </a:defRPr>
            </a:lvl2pPr>
            <a:lvl3pPr marL="1143000" indent="-228600">
              <a:defRPr>
                <a:solidFill>
                  <a:schemeClr val="tx1"/>
                </a:solidFill>
                <a:latin typeface="Arial" panose="020B0604020202020204" pitchFamily="34" charset="0"/>
                <a:ea typeface="Gulim" pitchFamily="34" charset="-127"/>
              </a:defRPr>
            </a:lvl3pPr>
            <a:lvl4pPr marL="1600200" indent="-228600">
              <a:defRPr>
                <a:solidFill>
                  <a:schemeClr val="tx1"/>
                </a:solidFill>
                <a:latin typeface="Arial" panose="020B0604020202020204" pitchFamily="34" charset="0"/>
                <a:ea typeface="Gulim" pitchFamily="34" charset="-127"/>
              </a:defRPr>
            </a:lvl4pPr>
            <a:lvl5pPr marL="2057400" indent="-22860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Gulim"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ko-KR" sz="1600" b="0" i="0" u="none" strike="noStrike" kern="1200" cap="none" spc="0" normalizeH="0" baseline="0" noProof="0">
                <a:ln>
                  <a:noFill/>
                </a:ln>
                <a:solidFill>
                  <a:srgbClr val="444444"/>
                </a:solidFill>
                <a:effectLst/>
                <a:uLnTx/>
                <a:uFillTx/>
                <a:latin typeface="Constantia" panose="02030602050306030303" pitchFamily="18" charset="0"/>
                <a:ea typeface="Dotum" pitchFamily="34" charset="-127"/>
                <a:cs typeface="Times New Roman" panose="02020603050405020304" pitchFamily="18" charset="0"/>
              </a:rPr>
              <a:t>Department of CSE, CUET</a:t>
            </a:r>
          </a:p>
        </p:txBody>
      </p:sp>
      <p:sp>
        <p:nvSpPr>
          <p:cNvPr id="1030" name="Rectangle 4"/>
          <p:cNvSpPr/>
          <p:nvPr/>
        </p:nvSpPr>
        <p:spPr>
          <a:xfrm>
            <a:off x="0" y="6351588"/>
            <a:ext cx="9144000" cy="69850"/>
          </a:xfrm>
          <a:prstGeom prst="rect">
            <a:avLst/>
          </a:prstGeom>
          <a:gradFill rotWithShape="0">
            <a:gsLst>
              <a:gs pos="0">
                <a:srgbClr val="333333"/>
              </a:gs>
              <a:gs pos="100000">
                <a:srgbClr val="D0D0D0"/>
              </a:gs>
            </a:gsLst>
            <a:lin ang="0" scaled="1"/>
            <a:tileRect/>
          </a:gradFill>
          <a:ln w="3175" cap="flat" cmpd="sng">
            <a:solidFill>
              <a:srgbClr val="ABABAB"/>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sp>
        <p:nvSpPr>
          <p:cNvPr id="1031" name="Rectangle 8"/>
          <p:cNvSpPr/>
          <p:nvPr/>
        </p:nvSpPr>
        <p:spPr>
          <a:xfrm>
            <a:off x="0" y="857250"/>
            <a:ext cx="9144000" cy="71438"/>
          </a:xfrm>
          <a:prstGeom prst="rect">
            <a:avLst/>
          </a:prstGeom>
          <a:gradFill rotWithShape="1">
            <a:gsLst>
              <a:gs pos="0">
                <a:srgbClr val="766000"/>
              </a:gs>
              <a:gs pos="100000">
                <a:srgbClr val="FFDE53"/>
              </a:gs>
            </a:gsLst>
            <a:lin ang="0" scaled="1"/>
            <a:tileRect/>
          </a:gradFill>
          <a:ln w="3175" cap="flat" cmpd="sng">
            <a:solidFill>
              <a:srgbClr val="E8BC00"/>
            </a:solidFill>
            <a:prstDash val="solid"/>
            <a:miter/>
            <a:headEnd type="none" w="med" len="med"/>
            <a:tailEnd type="none" w="med" len="med"/>
          </a:ln>
        </p:spPr>
        <p:txBody>
          <a:bodyPr wrap="none" anchor="ctr" anchorCtr="0"/>
          <a:lstStyle/>
          <a:p>
            <a:pPr lvl="0" eaLnBrk="1" hangingPunct="1"/>
            <a:endParaRPr lang="ko-KR" altLang="en-US" sz="2400" dirty="0">
              <a:latin typeface="Tahoma" panose="020B0604030504040204" pitchFamily="34" charset="0"/>
            </a:endParaRPr>
          </a:p>
        </p:txBody>
      </p:sp>
      <p:pic>
        <p:nvPicPr>
          <p:cNvPr id="1032" name="Picture 8" descr="Picture1.jpg"/>
          <p:cNvPicPr>
            <a:picLocks noChangeAspect="1"/>
          </p:cNvPicPr>
          <p:nvPr/>
        </p:nvPicPr>
        <p:blipFill>
          <a:blip r:embed="rId15"/>
          <a:stretch>
            <a:fillRect/>
          </a:stretch>
        </p:blipFill>
        <p:spPr>
          <a:xfrm>
            <a:off x="71438" y="6215063"/>
            <a:ext cx="500062" cy="6143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Lst>
  <p:transition/>
  <p:hf sldNum="0" hdr="0" ftr="0" dt="0"/>
  <p:txStyles>
    <p:titleStyle>
      <a:lvl1pPr algn="ctr" rtl="0" eaLnBrk="0" fontAlgn="ctr" latinLnBrk="1" hangingPunct="0">
        <a:spcBef>
          <a:spcPct val="0"/>
        </a:spcBef>
        <a:spcAft>
          <a:spcPct val="0"/>
        </a:spcAft>
        <a:defRPr sz="3200">
          <a:solidFill>
            <a:schemeClr val="bg2"/>
          </a:solidFill>
          <a:latin typeface="Times New Roman" panose="02020603050405020304" pitchFamily="18" charset="0"/>
          <a:ea typeface="+mj-ea"/>
          <a:cs typeface="Times New Roman" panose="02020603050405020304" pitchFamily="18" charset="0"/>
        </a:defRPr>
      </a:lvl1pPr>
      <a:lvl2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2pPr>
      <a:lvl3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3pPr>
      <a:lvl4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4pPr>
      <a:lvl5pPr algn="ctr" rtl="0" eaLnBrk="0" fontAlgn="ctr" latinLnBrk="1" hangingPunct="0">
        <a:spcBef>
          <a:spcPct val="0"/>
        </a:spcBef>
        <a:spcAft>
          <a:spcPct val="0"/>
        </a:spcAft>
        <a:defRPr sz="3200">
          <a:solidFill>
            <a:schemeClr val="bg2"/>
          </a:solidFill>
          <a:latin typeface="Times New Roman" panose="02020603050405020304" pitchFamily="18" charset="0"/>
          <a:ea typeface="Gulim" pitchFamily="34" charset="-127"/>
          <a:cs typeface="Times New Roman" panose="02020603050405020304" pitchFamily="18" charset="0"/>
        </a:defRPr>
      </a:lvl5pPr>
      <a:lvl6pPr marL="4572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6pPr>
      <a:lvl7pPr marL="9144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7pPr>
      <a:lvl8pPr marL="13716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8pPr>
      <a:lvl9pPr marL="1828800" algn="ctr" rtl="0" eaLnBrk="1" fontAlgn="ctr" latinLnBrk="1" hangingPunct="1">
        <a:spcBef>
          <a:spcPct val="0"/>
        </a:spcBef>
        <a:spcAft>
          <a:spcPct val="0"/>
        </a:spcAft>
        <a:defRPr kumimoji="1" sz="3200">
          <a:solidFill>
            <a:schemeClr val="bg2"/>
          </a:solidFill>
          <a:latin typeface="Arial Narrow" panose="020B0606020202030204" pitchFamily="34" charset="0"/>
          <a:ea typeface="Gulim" pitchFamily="34" charset="-127"/>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vl6pPr marL="25146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6pPr>
      <a:lvl7pPr marL="29718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7pPr>
      <a:lvl8pPr marL="34290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8pPr>
      <a:lvl9pPr marL="3886200" indent="-228600" algn="l" rtl="0" eaLnBrk="1" fontAlgn="base" latinLnBrk="1" hangingPunct="1">
        <a:spcBef>
          <a:spcPct val="20000"/>
        </a:spcBef>
        <a:spcAft>
          <a:spcPct val="0"/>
        </a:spcAft>
        <a:buClr>
          <a:schemeClr val="accent1"/>
        </a:buClr>
        <a:buSzPct val="50000"/>
        <a:buFont typeface="Wingdings" panose="05000000000000000000" pitchFamily="2" charset="2"/>
        <a:buBlip>
          <a:blip r:embed="rId16"/>
        </a:buBlip>
        <a:defRPr kumimoji="1"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103.xml"/></Relationships>
</file>

<file path=ppt/slides/_rels/slide10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85.xml"/></Relationships>
</file>

<file path=ppt/slides/_rels/slide11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GIF"/><Relationship Id="rId1" Type="http://schemas.openxmlformats.org/officeDocument/2006/relationships/slideLayout" Target="../slideLayouts/slideLayout168.xml"/></Relationships>
</file>

<file path=ppt/slides/_rels/slide1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81.xml"/></Relationships>
</file>

<file path=ppt/slides/_rels/slide113.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jpeg"/><Relationship Id="rId1" Type="http://schemas.openxmlformats.org/officeDocument/2006/relationships/slideLayout" Target="../slideLayouts/slideLayout19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GIF"/><Relationship Id="rId1" Type="http://schemas.openxmlformats.org/officeDocument/2006/relationships/slideLayout" Target="../slideLayouts/slideLayout207.xml"/></Relationships>
</file>

<file path=ppt/slides/_rels/slide115.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220.xml"/></Relationships>
</file>

<file path=ppt/slides/_rels/slide116.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image" Target="../media/image156.GIF"/><Relationship Id="rId1" Type="http://schemas.openxmlformats.org/officeDocument/2006/relationships/slideLayout" Target="../slideLayouts/slideLayout233.xml"/></Relationships>
</file>

<file path=ppt/slides/_rels/slide117.xml.rels><?xml version="1.0" encoding="UTF-8" standalone="yes"?>
<Relationships xmlns="http://schemas.openxmlformats.org/package/2006/relationships"><Relationship Id="rId2" Type="http://schemas.openxmlformats.org/officeDocument/2006/relationships/image" Target="../media/image158.GIF"/><Relationship Id="rId1" Type="http://schemas.openxmlformats.org/officeDocument/2006/relationships/slideLayout" Target="../slideLayouts/slideLayout246.xml"/></Relationships>
</file>

<file path=ppt/slides/_rels/slide118.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9.GIF"/><Relationship Id="rId1" Type="http://schemas.openxmlformats.org/officeDocument/2006/relationships/slideLayout" Target="../slideLayouts/slideLayout259.xml"/></Relationships>
</file>

<file path=ppt/slides/_rels/slide11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7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98.xml"/></Relationships>
</file>

<file path=ppt/slides/_rels/slide121.xml.rels><?xml version="1.0" encoding="UTF-8" standalone="yes"?>
<Relationships xmlns="http://schemas.openxmlformats.org/package/2006/relationships"><Relationship Id="rId2" Type="http://schemas.openxmlformats.org/officeDocument/2006/relationships/image" Target="../media/image162.GIF"/><Relationship Id="rId1" Type="http://schemas.openxmlformats.org/officeDocument/2006/relationships/slideLayout" Target="../slideLayouts/slideLayout311.xml"/></Relationships>
</file>

<file path=ppt/slides/_rels/slide122.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image" Target="../media/image163.GIF"/><Relationship Id="rId1" Type="http://schemas.openxmlformats.org/officeDocument/2006/relationships/slideLayout" Target="../slideLayouts/slideLayout337.xml"/></Relationships>
</file>

<file path=ppt/slides/_rels/slide123.xml.rels><?xml version="1.0" encoding="UTF-8" standalone="yes"?>
<Relationships xmlns="http://schemas.openxmlformats.org/package/2006/relationships"><Relationship Id="rId2" Type="http://schemas.openxmlformats.org/officeDocument/2006/relationships/image" Target="../media/image165.GIF"/><Relationship Id="rId1" Type="http://schemas.openxmlformats.org/officeDocument/2006/relationships/slideLayout" Target="../slideLayouts/slideLayout32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image" Target="../media/image166.GIF"/><Relationship Id="rId1" Type="http://schemas.openxmlformats.org/officeDocument/2006/relationships/slideLayout" Target="../slideLayouts/slideLayout350.xml"/></Relationships>
</file>

<file path=ppt/slides/_rels/slide125.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363.xml"/></Relationships>
</file>

<file path=ppt/slides/_rels/slide12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376.xml"/></Relationships>
</file>

<file path=ppt/slides/_rels/slide128.xml.rels><?xml version="1.0" encoding="UTF-8" standalone="yes"?>
<Relationships xmlns="http://schemas.openxmlformats.org/package/2006/relationships"><Relationship Id="rId2" Type="http://schemas.openxmlformats.org/officeDocument/2006/relationships/image" Target="../media/image171.GIF"/><Relationship Id="rId1" Type="http://schemas.openxmlformats.org/officeDocument/2006/relationships/slideLayout" Target="../slideLayouts/slideLayout441.xml"/></Relationships>
</file>

<file path=ppt/slides/_rels/slide129.xml.rels><?xml version="1.0" encoding="UTF-8" standalone="yes"?>
<Relationships xmlns="http://schemas.openxmlformats.org/package/2006/relationships"><Relationship Id="rId2" Type="http://schemas.openxmlformats.org/officeDocument/2006/relationships/image" Target="../media/image172.GIF"/><Relationship Id="rId1" Type="http://schemas.openxmlformats.org/officeDocument/2006/relationships/slideLayout" Target="../slideLayouts/slideLayout49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73.GIF"/><Relationship Id="rId1" Type="http://schemas.openxmlformats.org/officeDocument/2006/relationships/slideLayout" Target="../slideLayouts/slideLayout454.xml"/></Relationships>
</file>

<file path=ppt/slides/_rels/slide131.xml.rels><?xml version="1.0" encoding="UTF-8" standalone="yes"?>
<Relationships xmlns="http://schemas.openxmlformats.org/package/2006/relationships"><Relationship Id="rId2" Type="http://schemas.openxmlformats.org/officeDocument/2006/relationships/image" Target="../media/image174.GIF"/><Relationship Id="rId1" Type="http://schemas.openxmlformats.org/officeDocument/2006/relationships/slideLayout" Target="../slideLayouts/slideLayout467.xml"/></Relationships>
</file>

<file path=ppt/slides/_rels/slide1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80.xml"/></Relationships>
</file>

<file path=ppt/slides/_rels/slide1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87.xml"/></Relationships>
</file>

<file path=ppt/slides/_rels/slide13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00.xml"/></Relationships>
</file>

<file path=ppt/slides/_rels/slide13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13.xml"/></Relationships>
</file>

<file path=ppt/slides/_rels/slide1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26.xml"/></Relationships>
</file>

<file path=ppt/slides/_rels/slide13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2.xml"/><Relationship Id="rId5" Type="http://schemas.openxmlformats.org/officeDocument/2006/relationships/image" Target="../media/image193.png"/><Relationship Id="rId4" Type="http://schemas.openxmlformats.org/officeDocument/2006/relationships/image" Target="../media/image192.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l.facebook.com/l.php?u=https://towardsdatascience.com/everything-you-need-to-know-about-activation-functions-in-deep-learning-models-84ba9f82c253?fbclid=IwAR1eK711rttUICS1sCGMHsDEbgrpzzqhT_O_11w92OpLP2LAXGZxy0r5kkY&amp;h=AT2llLUisb7zPYteSFTBjoMUtJqkx0Rl-BNuPvs_7_6ZsN-0So5tJMMqGZ-gHVcoOlQ20BxTGfC824NGXqO0juIk5680RbXgXZOv2lydyaW6hYnT3xcGtSyDzgdSH1jdGsbPNg" TargetMode="External"/><Relationship Id="rId2" Type="http://schemas.openxmlformats.org/officeDocument/2006/relationships/hyperlink" Target="https://towardsdatascience.com/why-deep-learning-is-needed-over-traditional-machine-learning-1b6a99177063" TargetMode="External"/><Relationship Id="rId1" Type="http://schemas.openxmlformats.org/officeDocument/2006/relationships/slideLayout" Target="../slideLayouts/slideLayout12.xml"/><Relationship Id="rId6" Type="http://schemas.openxmlformats.org/officeDocument/2006/relationships/hyperlink" Target="https://l.facebook.com/l.php?u=https://www.kdnuggets.com/2020/05/model-evaluation-metrics-machine-learning.html?fbclid=IwAR2CKdhZX8HtUOLXKkGS_Yy12a93z6dbYvda8lwRT6TKljKrStMCtyRp-YI&amp;h=AT2llLUisb7zPYteSFTBjoMUtJqkx0Rl-BNuPvs_7_6ZsN-0So5tJMMqGZ-gHVcoOlQ20BxTGfC824NGXqO0juIk5680RbXgXZOv2lydyaW6hYnT3xcGtSyDzgdSH1jdGsbPNg" TargetMode="External"/><Relationship Id="rId5" Type="http://schemas.openxmlformats.org/officeDocument/2006/relationships/hyperlink" Target="https://towardsdatascience.com/a-visual-explanation-of-gradient-descent-methods-momentum-adagrad-rmsprop-adam-f898b102325c" TargetMode="External"/><Relationship Id="rId4" Type="http://schemas.openxmlformats.org/officeDocument/2006/relationships/hyperlink" Target="https://towardsdatascience.com/https-medium-com-dashingaditya-rakhecha-understanding-learning-rate-dd5da26bb6de"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jpe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GI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7.xml"/></Relationships>
</file>

<file path=ppt/slides/_rels/slide9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53.xml"/></Relationships>
</file>

<file path=ppt/slides/_rels/slide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55.xml"/></Relationships>
</file>

<file path=ppt/slides/_rels/slide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55.xml"/></Relationships>
</file>

<file path=ppt/slides/_rels/slide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55.xml"/></Relationships>
</file>

<file path=ppt/slides/_rels/slide9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42.xml"/></Relationships>
</file>

<file path=ppt/slides/_rels/slide96.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90.xml"/></Relationships>
</file>

<file path=ppt/slides/_rels/slide9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225" y="381000"/>
            <a:ext cx="8610600" cy="1371600"/>
          </a:xfrm>
        </p:spPr>
        <p:txBody>
          <a:bodyPr vert="horz" wrap="square" lIns="91440" tIns="45720" rIns="91440" bIns="45720" numCol="1" anchor="b" anchorCtr="0" compatLnSpc="1"/>
          <a:lstStyle/>
          <a:p>
            <a:pPr eaLnBrk="1" hangingPunct="1">
              <a:spcBef>
                <a:spcPct val="50000"/>
              </a:spcBef>
              <a:buClrTx/>
              <a:buSzTx/>
              <a:buFontTx/>
            </a:pPr>
            <a:r>
              <a:rPr lang="en-US" altLang="zh-CN" sz="2800" dirty="0">
                <a:solidFill>
                  <a:schemeClr val="tx1"/>
                </a:solidFill>
                <a:latin typeface="Times New Roman" panose="02020603050405020304" pitchFamily="18" charset="0"/>
                <a:ea typeface="휴먼명조"/>
                <a:cs typeface="Times New Roman" panose="02020603050405020304" pitchFamily="18" charset="0"/>
              </a:rPr>
              <a:t>Chittagong University of Engineering &amp; Technology</a:t>
            </a:r>
            <a:br>
              <a:rPr lang="en-US" altLang="zh-CN" sz="2800" dirty="0">
                <a:solidFill>
                  <a:schemeClr val="tx1"/>
                </a:solidFill>
                <a:latin typeface="Times New Roman" panose="02020603050405020304" pitchFamily="18" charset="0"/>
                <a:ea typeface="휴먼명조"/>
                <a:cs typeface="Times New Roman" panose="02020603050405020304" pitchFamily="18" charset="0"/>
              </a:rPr>
            </a:br>
            <a:r>
              <a:rPr lang="en-US" altLang="zh-CN" sz="2800" dirty="0">
                <a:solidFill>
                  <a:schemeClr val="tx1"/>
                </a:solidFill>
                <a:latin typeface="Times New Roman" panose="02020603050405020304" pitchFamily="18" charset="0"/>
                <a:ea typeface="휴먼명조"/>
                <a:cs typeface="Times New Roman" panose="02020603050405020304" pitchFamily="18" charset="0"/>
              </a:rPr>
              <a:t>Department of Computer Science &amp; Engineering</a:t>
            </a:r>
            <a:endParaRPr lang="en-US" altLang="zh-CN" sz="2800" dirty="0">
              <a:solidFill>
                <a:schemeClr val="tx1"/>
              </a:solidFill>
              <a:effectLst>
                <a:outerShdw blurRad="38100" dist="38100" dir="2700000">
                  <a:srgbClr val="C0C0C0"/>
                </a:outerShdw>
              </a:effectLst>
              <a:latin typeface="Times New Roman" panose="02020603050405020304" pitchFamily="18" charset="0"/>
              <a:ea typeface="휴먼명조"/>
              <a:cs typeface="Times New Roman" panose="02020603050405020304" pitchFamily="18" charset="0"/>
            </a:endParaRPr>
          </a:p>
        </p:txBody>
      </p:sp>
      <p:sp>
        <p:nvSpPr>
          <p:cNvPr id="20483" name="Slide Number Placeholder 4"/>
          <p:cNvSpPr txBox="1">
            <a:spLocks noGrp="1"/>
          </p:cNvSpPr>
          <p:nvPr>
            <p:ph type="sldNum" sz="quarter" idx="4294967295"/>
          </p:nvPr>
        </p:nvSpPr>
        <p:spPr>
          <a:xfrm>
            <a:off x="8647113" y="6408738"/>
            <a:ext cx="366712" cy="365125"/>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Gulim" pitchFamily="34" charset="-127"/>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Gulim" pitchFamily="34" charset="-127"/>
                <a:cs typeface="+mn-cs"/>
              </a:defRPr>
            </a:lvl5pPr>
          </a:lstStyle>
          <a:p>
            <a:pPr lvl="0" eaLnBrk="1" hangingPunct="1"/>
            <a:fld id="{9A0DB2DC-4C9A-4742-B13C-FB6460FD3503}" type="slidenum">
              <a:rPr lang="en-US" altLang="en-US" dirty="0">
                <a:latin typeface="Arial Narrow" panose="020B0606020202030204" pitchFamily="34" charset="0"/>
              </a:rPr>
              <a:t>1</a:t>
            </a:fld>
            <a:endParaRPr lang="en-US" altLang="en-US" dirty="0">
              <a:latin typeface="Arial Narrow" panose="020B0606020202030204" pitchFamily="34" charset="0"/>
            </a:endParaRPr>
          </a:p>
        </p:txBody>
      </p:sp>
      <p:sp>
        <p:nvSpPr>
          <p:cNvPr id="20486" name="TextBox 2"/>
          <p:cNvSpPr txBox="1"/>
          <p:nvPr/>
        </p:nvSpPr>
        <p:spPr>
          <a:xfrm>
            <a:off x="914400" y="5867400"/>
            <a:ext cx="6781800" cy="400050"/>
          </a:xfrm>
          <a:prstGeom prst="rect">
            <a:avLst/>
          </a:prstGeom>
          <a:noFill/>
          <a:ln w="9525">
            <a:noFill/>
          </a:ln>
        </p:spPr>
        <p:txBody>
          <a:bodyPr>
            <a:spAutoFit/>
          </a:bodyPr>
          <a:lstStyle/>
          <a:p>
            <a:pPr algn="ctr"/>
            <a:r>
              <a:rPr lang="en-US" altLang="en-US" sz="2000" b="1" dirty="0">
                <a:latin typeface="Times New Roman" panose="02020603050405020304" pitchFamily="18" charset="0"/>
              </a:rPr>
              <a:t> Basic Deep Learning Concepts</a:t>
            </a:r>
            <a:endParaRPr lang="en-US" altLang="en-US" sz="2000" b="1" u="sng" dirty="0">
              <a:latin typeface="Times New Roman" panose="02020603050405020304" pitchFamily="18" charset="0"/>
            </a:endParaRPr>
          </a:p>
        </p:txBody>
      </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vert="horz" wrap="square" lIns="18000" tIns="10800" rIns="18000" bIns="10800" anchor="ctr" anchorCtr="1"/>
          <a:lstStyle/>
          <a:p>
            <a:r>
              <a:rPr lang="en-US" altLang="en-US" sz="2800" dirty="0">
                <a:latin typeface="Arial Rounded MT Bold" panose="020F0704030504030204" pitchFamily="34" charset="0"/>
              </a:rPr>
              <a:t>Layered Representation (Contd..)</a:t>
            </a:r>
          </a:p>
        </p:txBody>
      </p:sp>
      <p:sp>
        <p:nvSpPr>
          <p:cNvPr id="27651" name="Content Placeholder 2"/>
          <p:cNvSpPr>
            <a:spLocks noGrp="1"/>
          </p:cNvSpPr>
          <p:nvPr>
            <p:ph sz="half" idx="1"/>
          </p:nvPr>
        </p:nvSpPr>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The</a:t>
            </a:r>
            <a:r>
              <a:rPr kumimoji="0" lang="en-US" altLang="en-US" sz="2000" b="1"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deep </a:t>
            </a: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in deep learning isn’t a reference to any kind of deeper understanding achieved by the approach; rather, it stands for this idea of suc_x0002_cessive layers of representations. How many layers contribute to a model of the data is called the depth of the model.</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Deep Learning often involves tens or even hundreds of successive layers of representations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p:pic>
        <p:nvPicPr>
          <p:cNvPr id="30724" name="Content Placeholder 1" descr="Annotation 2021-08-21 104020"/>
          <p:cNvPicPr>
            <a:picLocks noGrp="1" noChangeAspect="1"/>
          </p:cNvPicPr>
          <p:nvPr>
            <p:ph sz="half" idx="2"/>
          </p:nvPr>
        </p:nvPicPr>
        <p:blipFill>
          <a:blip r:embed="rId2"/>
          <a:srcRect/>
          <a:stretch>
            <a:fillRect/>
          </a:stretch>
        </p:blipFill>
        <p:spPr>
          <a:xfrm>
            <a:off x="4648200" y="1143000"/>
            <a:ext cx="4244975" cy="1727200"/>
          </a:xfrm>
        </p:spPr>
      </p:pic>
      <p:pic>
        <p:nvPicPr>
          <p:cNvPr id="30725" name="Picture 2" descr="Annotation 2021-08-21 104055"/>
          <p:cNvPicPr>
            <a:picLocks noChangeAspect="1"/>
          </p:cNvPicPr>
          <p:nvPr/>
        </p:nvPicPr>
        <p:blipFill>
          <a:blip r:embed="rId3"/>
          <a:stretch>
            <a:fillRect/>
          </a:stretch>
        </p:blipFill>
        <p:spPr>
          <a:xfrm>
            <a:off x="4495800" y="2895600"/>
            <a:ext cx="4414838" cy="3382963"/>
          </a:xfrm>
          <a:prstGeom prst="rect">
            <a:avLst/>
          </a:prstGeom>
          <a:noFill/>
          <a:ln w="9525">
            <a:noFill/>
          </a:ln>
        </p:spPr>
      </p:pic>
    </p:spTree>
  </p:cSld>
  <p:clrMapOvr>
    <a:masterClrMapping/>
  </p:clrMapOvr>
  <p:transition spd="slow">
    <p:cove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a:sym typeface="+mn-ea"/>
              </a:rPr>
              <a:t>Fine Tuning Pre-trained Models</a:t>
            </a:r>
            <a:br>
              <a:rPr lang="en-US" sz="2800" b="1"/>
            </a:br>
            <a:r>
              <a:rPr lang="en-US" sz="2800" b="1"/>
              <a:t>(Contd...)</a:t>
            </a:r>
          </a:p>
        </p:txBody>
      </p:sp>
      <p:sp>
        <p:nvSpPr>
          <p:cNvPr id="3" name="Content Placeholder 2"/>
          <p:cNvSpPr>
            <a:spLocks noGrp="1"/>
          </p:cNvSpPr>
          <p:nvPr>
            <p:ph sz="half" idx="1"/>
          </p:nvPr>
        </p:nvSpPr>
        <p:spPr>
          <a:xfrm>
            <a:off x="66040" y="991870"/>
            <a:ext cx="8293100" cy="996315"/>
          </a:xfrm>
        </p:spPr>
        <p:txBody>
          <a:bodyPr/>
          <a:lstStyle/>
          <a:p>
            <a:r>
              <a:rPr lang="en-US" sz="2000"/>
              <a:t>Using previous insight, we may freeze (fix weights) certain layers while retraining, or fine-tune the rest of them to suit our needs.</a:t>
            </a:r>
          </a:p>
        </p:txBody>
      </p:sp>
      <p:pic>
        <p:nvPicPr>
          <p:cNvPr id="5" name="Content Placeholder 4" descr="Annotation 2021-10-08 154249"/>
          <p:cNvPicPr>
            <a:picLocks noGrp="1" noChangeAspect="1"/>
          </p:cNvPicPr>
          <p:nvPr>
            <p:ph sz="half" idx="2"/>
          </p:nvPr>
        </p:nvPicPr>
        <p:blipFill>
          <a:blip r:embed="rId2"/>
          <a:stretch>
            <a:fillRect/>
          </a:stretch>
        </p:blipFill>
        <p:spPr>
          <a:xfrm>
            <a:off x="970280" y="1753235"/>
            <a:ext cx="6827520" cy="2146300"/>
          </a:xfrm>
          <a:prstGeom prst="rect">
            <a:avLst/>
          </a:prstGeom>
        </p:spPr>
      </p:pic>
      <p:pic>
        <p:nvPicPr>
          <p:cNvPr id="4" name="Picture 3" descr="l"/>
          <p:cNvPicPr>
            <a:picLocks noChangeAspect="1"/>
          </p:cNvPicPr>
          <p:nvPr/>
        </p:nvPicPr>
        <p:blipFill>
          <a:blip r:embed="rId3"/>
          <a:stretch>
            <a:fillRect/>
          </a:stretch>
        </p:blipFill>
        <p:spPr>
          <a:xfrm>
            <a:off x="372745" y="3576955"/>
            <a:ext cx="7658735" cy="2412365"/>
          </a:xfrm>
          <a:prstGeom prst="rect">
            <a:avLst/>
          </a:prstGeom>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only reuse the convolutional base?</a:t>
            </a:r>
          </a:p>
        </p:txBody>
      </p:sp>
      <p:sp>
        <p:nvSpPr>
          <p:cNvPr id="3" name="Content Placeholder 2"/>
          <p:cNvSpPr>
            <a:spLocks noGrp="1"/>
          </p:cNvSpPr>
          <p:nvPr>
            <p:ph sz="half" idx="1"/>
          </p:nvPr>
        </p:nvSpPr>
        <p:spPr>
          <a:xfrm>
            <a:off x="103505" y="973455"/>
            <a:ext cx="4432300" cy="4893945"/>
          </a:xfrm>
        </p:spPr>
        <p:txBody>
          <a:bodyPr/>
          <a:lstStyle/>
          <a:p>
            <a:pPr marL="0" indent="0">
              <a:buNone/>
            </a:pPr>
            <a:r>
              <a:rPr lang="en-US" sz="2000"/>
              <a:t>1.The representations learned by the convolutional base are likely to be more generic and therefore more reusable: the feature maps of a convnet are presence maps of generic concepts over a picture, which is likely to be useful regardless of the computer-vision problem at hand.</a:t>
            </a:r>
          </a:p>
          <a:p>
            <a:pPr marL="0" indent="0">
              <a:buNone/>
            </a:pPr>
            <a:r>
              <a:rPr lang="en-US" sz="2000"/>
              <a:t>2.Representations found in densely connected layers no longer contain any information about where objects are located in the input image</a:t>
            </a:r>
          </a:p>
          <a:p>
            <a:pPr marL="0" indent="0">
              <a:buNone/>
            </a:pPr>
            <a:r>
              <a:rPr lang="en-US" sz="2000"/>
              <a:t>3.These layers get rid of the notion of space.</a:t>
            </a:r>
          </a:p>
          <a:p>
            <a:pPr marL="0" indent="0">
              <a:buNone/>
            </a:pPr>
            <a:endParaRPr lang="en-US" sz="2000"/>
          </a:p>
        </p:txBody>
      </p:sp>
      <p:pic>
        <p:nvPicPr>
          <p:cNvPr id="4" name="Content Placeholder 3" descr="W4-4"/>
          <p:cNvPicPr>
            <a:picLocks noGrp="1" noChangeAspect="1"/>
          </p:cNvPicPr>
          <p:nvPr>
            <p:ph sz="half" idx="2"/>
          </p:nvPr>
        </p:nvPicPr>
        <p:blipFill>
          <a:blip r:embed="rId2"/>
          <a:stretch>
            <a:fillRect/>
          </a:stretch>
        </p:blipFill>
        <p:spPr>
          <a:xfrm>
            <a:off x="4670425" y="1189990"/>
            <a:ext cx="4244975" cy="3768090"/>
          </a:xfrm>
          <a:prstGeom prst="rect">
            <a:avLst/>
          </a:prstGeom>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dirty="0">
                <a:latin typeface="Arial Rounded MT Bold" panose="020F0704030504030204" pitchFamily="34" charset="0"/>
              </a:rPr>
              <a:t>Why not fine-tune more layers?</a:t>
            </a:r>
          </a:p>
        </p:txBody>
      </p:sp>
      <p:sp>
        <p:nvSpPr>
          <p:cNvPr id="102403" name="Content Placeholder 2"/>
          <p:cNvSpPr>
            <a:spLocks noGrp="1"/>
          </p:cNvSpPr>
          <p:nvPr>
            <p:ph idx="1"/>
          </p:nvPr>
        </p:nvSpPr>
        <p:spPr>
          <a:xfrm>
            <a:off x="250825" y="990600"/>
            <a:ext cx="8642350" cy="5303838"/>
          </a:xfrm>
        </p:spPr>
        <p:txBody>
          <a:bodyPr vert="horz" wrap="square" lIns="91440" tIns="45720" rIns="91440" bIns="45720" anchor="t" anchorCtr="0">
            <a:normAutofit/>
          </a:bodyPr>
          <a:lstStyle/>
          <a:p>
            <a:pPr>
              <a:buSzPct val="60000"/>
            </a:pPr>
            <a:r>
              <a:rPr lang="en-US" altLang="en-US" dirty="0">
                <a:solidFill>
                  <a:schemeClr val="tx2"/>
                </a:solidFill>
                <a:latin typeface="Times New Roman" panose="02020603050405020304" pitchFamily="18" charset="0"/>
                <a:ea typeface="+mn-ea"/>
                <a:cs typeface="Times New Roman" panose="02020603050405020304" pitchFamily="18" charset="0"/>
              </a:rPr>
              <a:t>Why not fine-tune the entire convolutional base?</a:t>
            </a:r>
          </a:p>
          <a:p>
            <a:pPr marL="0" indent="0">
              <a:buSzPct val="60000"/>
              <a:buNone/>
            </a:pPr>
            <a:r>
              <a:rPr lang="en-US" altLang="en-US" sz="2400" dirty="0">
                <a:solidFill>
                  <a:schemeClr val="tx2"/>
                </a:solidFill>
                <a:latin typeface="Times New Roman" panose="02020603050405020304" pitchFamily="18" charset="0"/>
                <a:ea typeface="+mn-ea"/>
                <a:cs typeface="Times New Roman" panose="02020603050405020304" pitchFamily="18" charset="0"/>
              </a:rPr>
              <a:t>    </a:t>
            </a:r>
            <a:r>
              <a:rPr lang="en-US" altLang="en-US" sz="2220" dirty="0">
                <a:solidFill>
                  <a:schemeClr val="tx1"/>
                </a:solidFill>
                <a:latin typeface="Times New Roman" panose="02020603050405020304" pitchFamily="18" charset="0"/>
                <a:ea typeface="+mn-ea"/>
                <a:cs typeface="Times New Roman" panose="02020603050405020304" pitchFamily="18" charset="0"/>
              </a:rPr>
              <a:t>We can but but you need to consider the following:</a:t>
            </a:r>
          </a:p>
          <a:p>
            <a:pPr marL="0" indent="0">
              <a:buSzPct val="60000"/>
              <a:buNone/>
            </a:pPr>
            <a:r>
              <a:rPr lang="en-US" altLang="en-US" sz="2220" dirty="0">
                <a:solidFill>
                  <a:schemeClr val="tx1"/>
                </a:solidFill>
                <a:latin typeface="Times New Roman" panose="02020603050405020304" pitchFamily="18" charset="0"/>
                <a:ea typeface="+mn-ea"/>
                <a:cs typeface="Times New Roman" panose="02020603050405020304" pitchFamily="18" charset="0"/>
              </a:rPr>
              <a:t>  1.It’s more useful to fine-tune the more specialized features, because these are the ones that need to be </a:t>
            </a:r>
            <a:r>
              <a:rPr lang="en-US" altLang="en-US" sz="2220" dirty="0">
                <a:solidFill>
                  <a:schemeClr val="tx2"/>
                </a:solidFill>
                <a:latin typeface="Times New Roman" panose="02020603050405020304" pitchFamily="18" charset="0"/>
                <a:ea typeface="+mn-ea"/>
                <a:cs typeface="Times New Roman" panose="02020603050405020304" pitchFamily="18" charset="0"/>
              </a:rPr>
              <a:t>repurposed on your new problem</a:t>
            </a:r>
            <a:r>
              <a:rPr lang="en-US" altLang="en-US" sz="2220" dirty="0">
                <a:solidFill>
                  <a:schemeClr val="tx1"/>
                </a:solidFill>
                <a:latin typeface="Times New Roman" panose="02020603050405020304" pitchFamily="18" charset="0"/>
                <a:ea typeface="+mn-ea"/>
                <a:cs typeface="Times New Roman" panose="02020603050405020304" pitchFamily="18" charset="0"/>
              </a:rPr>
              <a:t>. There would be fast-decreasing returns in fine-tuning lower layers.</a:t>
            </a:r>
          </a:p>
          <a:p>
            <a:pPr marL="0" indent="0">
              <a:buSzPct val="60000"/>
              <a:buNone/>
            </a:pPr>
            <a:r>
              <a:rPr lang="en-US" altLang="en-US" sz="2220" dirty="0">
                <a:solidFill>
                  <a:schemeClr val="tx1"/>
                </a:solidFill>
                <a:latin typeface="Times New Roman" panose="02020603050405020304" pitchFamily="18" charset="0"/>
                <a:ea typeface="+mn-ea"/>
                <a:cs typeface="Times New Roman" panose="02020603050405020304" pitchFamily="18" charset="0"/>
              </a:rPr>
              <a:t> 2.The more parameters you’re training, the more you’re at</a:t>
            </a:r>
            <a:r>
              <a:rPr lang="en-US" altLang="en-US" sz="2220" dirty="0">
                <a:solidFill>
                  <a:schemeClr val="tx2"/>
                </a:solidFill>
                <a:latin typeface="Times New Roman" panose="02020603050405020304" pitchFamily="18" charset="0"/>
                <a:ea typeface="+mn-ea"/>
                <a:cs typeface="Times New Roman" panose="02020603050405020304" pitchFamily="18" charset="0"/>
              </a:rPr>
              <a:t> risk of overfitting</a:t>
            </a:r>
            <a:r>
              <a:rPr lang="en-US" altLang="en-US" sz="2220" dirty="0">
                <a:solidFill>
                  <a:schemeClr val="tx1"/>
                </a:solidFill>
                <a:latin typeface="Times New Roman" panose="02020603050405020304" pitchFamily="18" charset="0"/>
                <a:ea typeface="+mn-ea"/>
                <a:cs typeface="Times New Roman" panose="02020603050405020304" pitchFamily="18" charset="0"/>
              </a:rPr>
              <a:t>.The convolutional base has 15 million parameters, so it would be risky to attempt to train it on your small dataset.</a:t>
            </a:r>
          </a:p>
          <a:p>
            <a:pPr marL="0" indent="0">
              <a:buSzPct val="60000"/>
              <a:buNone/>
            </a:pPr>
            <a:endParaRPr lang="en-US" altLang="en-US" sz="2220" dirty="0">
              <a:solidFill>
                <a:schemeClr val="tx1"/>
              </a:solidFill>
              <a:latin typeface="Times New Roman" panose="02020603050405020304" pitchFamily="18" charset="0"/>
              <a:ea typeface="+mn-ea"/>
              <a:cs typeface="Times New Roman" panose="02020603050405020304" pitchFamily="18" charset="0"/>
            </a:endParaRPr>
          </a:p>
          <a:p>
            <a:pPr marL="0" indent="0">
              <a:buSzPct val="60000"/>
              <a:buNone/>
            </a:pPr>
            <a:r>
              <a:rPr lang="en-US" altLang="en-US" sz="2220" dirty="0">
                <a:solidFill>
                  <a:schemeClr val="tx1"/>
                </a:solidFill>
                <a:latin typeface="Times New Roman" panose="02020603050405020304" pitchFamily="18" charset="0"/>
                <a:ea typeface="+mn-ea"/>
                <a:cs typeface="Times New Roman" panose="02020603050405020304" pitchFamily="18" charset="0"/>
              </a:rPr>
              <a:t>Thus, in this situation, it’s a good strategy to fine-tune </a:t>
            </a:r>
            <a:r>
              <a:rPr lang="en-US" altLang="en-US" sz="2220" b="1" dirty="0">
                <a:solidFill>
                  <a:schemeClr val="tx1"/>
                </a:solidFill>
                <a:latin typeface="Times New Roman" panose="02020603050405020304" pitchFamily="18" charset="0"/>
                <a:ea typeface="+mn-ea"/>
                <a:cs typeface="Times New Roman" panose="02020603050405020304" pitchFamily="18" charset="0"/>
              </a:rPr>
              <a:t>only the top two or three layers</a:t>
            </a:r>
            <a:r>
              <a:rPr lang="en-US" altLang="en-US" sz="2220" dirty="0">
                <a:solidFill>
                  <a:schemeClr val="tx1"/>
                </a:solidFill>
                <a:latin typeface="Times New Roman" panose="02020603050405020304" pitchFamily="18" charset="0"/>
                <a:ea typeface="+mn-ea"/>
                <a:cs typeface="Times New Roman" panose="02020603050405020304" pitchFamily="18" charset="0"/>
              </a:rPr>
              <a:t> in the convolutional base.</a:t>
            </a:r>
          </a:p>
        </p:txBody>
      </p:sp>
    </p:spTree>
  </p:cSld>
  <p:clrMapOvr>
    <a:masterClrMapping/>
  </p:clrMapOvr>
  <p:transition spd="slow">
    <p:cove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Things to Keep in Mind While Fine Tuning</a:t>
            </a:r>
          </a:p>
        </p:txBody>
      </p:sp>
      <p:sp>
        <p:nvSpPr>
          <p:cNvPr id="3" name="Content Placeholder 2"/>
          <p:cNvSpPr>
            <a:spLocks noGrp="1"/>
          </p:cNvSpPr>
          <p:nvPr>
            <p:ph sz="half" idx="1"/>
          </p:nvPr>
        </p:nvSpPr>
        <p:spPr>
          <a:xfrm>
            <a:off x="0" y="954405"/>
            <a:ext cx="4495800" cy="4912995"/>
          </a:xfrm>
        </p:spPr>
        <p:txBody>
          <a:bodyPr/>
          <a:lstStyle/>
          <a:p>
            <a:r>
              <a:rPr lang="en-US" sz="2000"/>
              <a:t>Start with  the Adam or RMSProp optimizer, using a very low learning rate. The reason for using a low learning rate is that you want to limit the magnitude of the modifications. Updates that are too large may harm these representations.</a:t>
            </a:r>
          </a:p>
          <a:p>
            <a:r>
              <a:rPr lang="en-US" sz="2000"/>
              <a:t>These curves look noisy. To make them more readable, you can smooth them by replacing every loss and accuracy with exponential moving averages of these quantities. </a:t>
            </a:r>
          </a:p>
        </p:txBody>
      </p:sp>
      <p:pic>
        <p:nvPicPr>
          <p:cNvPr id="4" name="Content Placeholder 3" descr="1"/>
          <p:cNvPicPr>
            <a:picLocks noGrp="1" noChangeAspect="1"/>
          </p:cNvPicPr>
          <p:nvPr>
            <p:ph sz="half" idx="2"/>
          </p:nvPr>
        </p:nvPicPr>
        <p:blipFill>
          <a:blip r:embed="rId2"/>
          <a:stretch>
            <a:fillRect/>
          </a:stretch>
        </p:blipFill>
        <p:spPr>
          <a:xfrm>
            <a:off x="4495800" y="1143635"/>
            <a:ext cx="4244975" cy="1930400"/>
          </a:xfrm>
          <a:prstGeom prst="rect">
            <a:avLst/>
          </a:prstGeom>
        </p:spPr>
      </p:pic>
      <p:pic>
        <p:nvPicPr>
          <p:cNvPr id="5" name="Picture 4" descr="2"/>
          <p:cNvPicPr>
            <a:picLocks noChangeAspect="1"/>
          </p:cNvPicPr>
          <p:nvPr/>
        </p:nvPicPr>
        <p:blipFill>
          <a:blip r:embed="rId3"/>
          <a:stretch>
            <a:fillRect/>
          </a:stretch>
        </p:blipFill>
        <p:spPr>
          <a:xfrm>
            <a:off x="4495800" y="3201035"/>
            <a:ext cx="4427220" cy="2926080"/>
          </a:xfrm>
          <a:prstGeom prst="rect">
            <a:avLst/>
          </a:prstGeom>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Freeze or Fine-Tune?</a:t>
            </a:r>
          </a:p>
        </p:txBody>
      </p:sp>
      <p:pic>
        <p:nvPicPr>
          <p:cNvPr id="4" name="Content Placeholder 3" descr="242014836_372571034570061_5682972550044956292_n"/>
          <p:cNvPicPr>
            <a:picLocks noGrp="1" noChangeAspect="1"/>
          </p:cNvPicPr>
          <p:nvPr>
            <p:ph idx="1"/>
          </p:nvPr>
        </p:nvPicPr>
        <p:blipFill>
          <a:blip r:embed="rId2"/>
          <a:stretch>
            <a:fillRect/>
          </a:stretch>
        </p:blipFill>
        <p:spPr>
          <a:xfrm>
            <a:off x="112395" y="1295400"/>
            <a:ext cx="8545195" cy="4399280"/>
          </a:xfrm>
          <a:prstGeom prst="rect">
            <a:avLst/>
          </a:prstGeom>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Freeze or Fine Tune(Contd...)</a:t>
            </a:r>
          </a:p>
        </p:txBody>
      </p:sp>
      <p:sp>
        <p:nvSpPr>
          <p:cNvPr id="5" name="Content Placeholder 4"/>
          <p:cNvSpPr>
            <a:spLocks noGrp="1"/>
          </p:cNvSpPr>
          <p:nvPr>
            <p:ph sz="half" idx="1"/>
          </p:nvPr>
        </p:nvSpPr>
        <p:spPr>
          <a:xfrm>
            <a:off x="227965" y="1076960"/>
            <a:ext cx="8471535" cy="1054735"/>
          </a:xfrm>
        </p:spPr>
        <p:txBody>
          <a:bodyPr/>
          <a:lstStyle/>
          <a:p>
            <a:r>
              <a:rPr lang="en-US" sz="2400"/>
              <a:t>Transfer learning with Fine tuning improves generalization.</a:t>
            </a:r>
          </a:p>
          <a:p>
            <a:pPr marL="0" indent="0">
              <a:buNone/>
            </a:pPr>
            <a:endParaRPr lang="en-US" sz="2400"/>
          </a:p>
        </p:txBody>
      </p:sp>
      <p:pic>
        <p:nvPicPr>
          <p:cNvPr id="6" name="Content Placeholder 5" descr="244466877_2996858933974735_7944668945239142122_n"/>
          <p:cNvPicPr>
            <a:picLocks noGrp="1" noChangeAspect="1"/>
          </p:cNvPicPr>
          <p:nvPr>
            <p:ph sz="half" idx="2"/>
          </p:nvPr>
        </p:nvPicPr>
        <p:blipFill>
          <a:blip r:embed="rId2"/>
          <a:stretch>
            <a:fillRect/>
          </a:stretch>
        </p:blipFill>
        <p:spPr>
          <a:xfrm>
            <a:off x="1055370" y="1625600"/>
            <a:ext cx="7644130" cy="4110355"/>
          </a:xfrm>
          <a:prstGeom prst="rect">
            <a:avLst/>
          </a:prstGeom>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a:t>How The Number Of Learnable Parameters Is Calculated?</a:t>
            </a:r>
          </a:p>
        </p:txBody>
      </p:sp>
      <p:pic>
        <p:nvPicPr>
          <p:cNvPr id="5" name="Content Placeholder 4" descr="5"/>
          <p:cNvPicPr>
            <a:picLocks noGrp="1" noChangeAspect="1"/>
          </p:cNvPicPr>
          <p:nvPr>
            <p:ph sz="half" idx="2"/>
          </p:nvPr>
        </p:nvPicPr>
        <p:blipFill>
          <a:blip r:embed="rId2"/>
          <a:stretch>
            <a:fillRect/>
          </a:stretch>
        </p:blipFill>
        <p:spPr>
          <a:xfrm>
            <a:off x="4788535" y="1295400"/>
            <a:ext cx="3782060" cy="4572000"/>
          </a:xfrm>
          <a:prstGeom prst="rect">
            <a:avLst/>
          </a:prstGeom>
        </p:spPr>
      </p:pic>
      <p:sp>
        <p:nvSpPr>
          <p:cNvPr id="6" name="Content Placeholder 5"/>
          <p:cNvSpPr>
            <a:spLocks noGrp="1"/>
          </p:cNvSpPr>
          <p:nvPr>
            <p:ph sz="half" idx="1"/>
          </p:nvPr>
        </p:nvSpPr>
        <p:spPr>
          <a:xfrm>
            <a:off x="0" y="973455"/>
            <a:ext cx="4783455" cy="5353685"/>
          </a:xfrm>
        </p:spPr>
        <p:txBody>
          <a:bodyPr/>
          <a:lstStyle/>
          <a:p>
            <a:r>
              <a:rPr lang="en-US" sz="2400"/>
              <a:t>The number of learnable parameters:</a:t>
            </a:r>
          </a:p>
          <a:p>
            <a:pPr marL="0" indent="0">
              <a:buNone/>
            </a:pPr>
            <a:r>
              <a:rPr lang="en-US" sz="2400"/>
              <a:t>    inputs * outputs + biases</a:t>
            </a:r>
          </a:p>
          <a:p>
            <a:pPr marL="0" indent="0">
              <a:buNone/>
            </a:pPr>
            <a:r>
              <a:rPr lang="en-US" sz="2400"/>
              <a:t>    =&gt; 3*2*3*3+2=56</a:t>
            </a:r>
          </a:p>
          <a:p>
            <a:endParaRPr lang="en-US" sz="2400"/>
          </a:p>
        </p:txBody>
      </p:sp>
      <p:pic>
        <p:nvPicPr>
          <p:cNvPr id="9" name="Picture 8" descr="7"/>
          <p:cNvPicPr>
            <a:picLocks noChangeAspect="1"/>
          </p:cNvPicPr>
          <p:nvPr/>
        </p:nvPicPr>
        <p:blipFill>
          <a:blip r:embed="rId3"/>
          <a:stretch>
            <a:fillRect/>
          </a:stretch>
        </p:blipFill>
        <p:spPr>
          <a:xfrm>
            <a:off x="229235" y="3048635"/>
            <a:ext cx="4283075" cy="2575560"/>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2800" dirty="0">
                <a:latin typeface="Arial Rounded MT Bold" panose="020F0704030504030204" pitchFamily="34" charset="0"/>
              </a:rPr>
              <a:t>Major Innovations For Transfer Learning</a:t>
            </a:r>
          </a:p>
        </p:txBody>
      </p:sp>
      <p:sp>
        <p:nvSpPr>
          <p:cNvPr id="3" name="Content Placeholder 2"/>
          <p:cNvSpPr>
            <a:spLocks noGrp="1"/>
          </p:cNvSpPr>
          <p:nvPr>
            <p:ph sz="half" idx="1"/>
          </p:nvPr>
        </p:nvSpPr>
        <p:spPr>
          <a:xfrm>
            <a:off x="43815" y="991870"/>
            <a:ext cx="4451985" cy="4875530"/>
          </a:xfrm>
        </p:spPr>
        <p:txBody>
          <a:bodyPr>
            <a:normAutofit fontScale="70000"/>
          </a:bodyPr>
          <a:lstStyle/>
          <a:p>
            <a:r>
              <a:rPr lang="en-US" sz="2000"/>
              <a:t>Computer Vision had come a long way since the initial Perceptron experiments back in 1959.</a:t>
            </a:r>
          </a:p>
          <a:p>
            <a:r>
              <a:rPr lang="en-US" sz="2000"/>
              <a:t>Back in 1980,Fukushima proposed “neocognitron”.</a:t>
            </a:r>
          </a:p>
          <a:p>
            <a:r>
              <a:rPr lang="en-US" sz="2000"/>
              <a:t>Later in 1998, Yann LeCun et al. at Bell Labs proposed Le-Net-5,the first to propose the idea of backpropagation – using gradient-based learning for training a mode.</a:t>
            </a:r>
          </a:p>
          <a:p>
            <a:r>
              <a:rPr lang="en-US" sz="2000"/>
              <a:t> The launch of the ImageNet Challenge in 2011/12 paved the way for several new innovations in the field of computer vision. </a:t>
            </a:r>
          </a:p>
          <a:p>
            <a:r>
              <a:rPr lang="en-US" sz="2000"/>
              <a:t> Using the ImageNet database, Alex Krizhevsky proposed the AlexNet – a CNN-based network in 2012. error rate in ImageNet Challenge to 16.4%.</a:t>
            </a:r>
          </a:p>
          <a:p>
            <a:r>
              <a:rPr lang="en-US" sz="2000"/>
              <a:t>In 2014, GoogLeNet by Google proposed the use of inception modules to reduce the problem of exploding or vanishing gradients.  It was a significant jump from 22 to 152 layers by the use of skip connections.</a:t>
            </a:r>
          </a:p>
        </p:txBody>
      </p:sp>
      <p:pic>
        <p:nvPicPr>
          <p:cNvPr id="4" name="Content Placeholder 3" descr="vgg-error"/>
          <p:cNvPicPr>
            <a:picLocks noGrp="1" noChangeAspect="1"/>
          </p:cNvPicPr>
          <p:nvPr>
            <p:ph sz="half" idx="2"/>
          </p:nvPr>
        </p:nvPicPr>
        <p:blipFill>
          <a:blip r:embed="rId2"/>
          <a:stretch>
            <a:fillRect/>
          </a:stretch>
        </p:blipFill>
        <p:spPr>
          <a:xfrm>
            <a:off x="4495800" y="1739265"/>
            <a:ext cx="4419600" cy="3140075"/>
          </a:xfrm>
          <a:prstGeom prst="rect">
            <a:avLst/>
          </a:prstGeom>
        </p:spPr>
      </p:pic>
    </p:spTree>
  </p:cSld>
  <p:clrMapOvr>
    <a:masterClrMapping/>
  </p:clrMapOvr>
  <p:transition spd="slow">
    <p:cove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VGG – The Idea</a:t>
            </a:r>
          </a:p>
        </p:txBody>
      </p:sp>
      <p:sp>
        <p:nvSpPr>
          <p:cNvPr id="102403" name="Content Placeholder 2"/>
          <p:cNvSpPr>
            <a:spLocks noGrp="1"/>
          </p:cNvSpPr>
          <p:nvPr>
            <p:ph idx="1"/>
          </p:nvPr>
        </p:nvSpPr>
        <p:spPr>
          <a:xfrm>
            <a:off x="80645" y="990600"/>
            <a:ext cx="9067800" cy="5304155"/>
          </a:xfrm>
        </p:spPr>
        <p:txBody>
          <a:bodyPr vert="horz" wrap="square" lIns="91440" tIns="45720" rIns="91440" bIns="45720" anchor="t" anchorCtr="0"/>
          <a:lstStyle/>
          <a:p>
            <a:pPr>
              <a:buSzPct val="60000"/>
            </a:pPr>
            <a:r>
              <a:rPr lang="en-US" altLang="en-US" sz="2000" dirty="0">
                <a:solidFill>
                  <a:schemeClr val="tx2"/>
                </a:solidFill>
                <a:latin typeface="Times New Roman" panose="02020603050405020304" pitchFamily="18" charset="0"/>
                <a:ea typeface="+mn-ea"/>
                <a:cs typeface="Times New Roman" panose="02020603050405020304" pitchFamily="18" charset="0"/>
              </a:rPr>
              <a:t>What was new in this model? </a:t>
            </a:r>
          </a:p>
          <a:p>
            <a:pPr>
              <a:buSzPct val="60000"/>
              <a:buFont typeface="Wingdings" panose="05000000000000000000" charset="0"/>
              <a:buChar char="v"/>
            </a:pPr>
            <a:r>
              <a:rPr lang="en-US" altLang="en-US" sz="2000" dirty="0">
                <a:latin typeface="Times New Roman" panose="02020603050405020304" pitchFamily="18" charset="0"/>
                <a:ea typeface="+mn-ea"/>
                <a:cs typeface="Times New Roman" panose="02020603050405020304" pitchFamily="18" charset="0"/>
              </a:rPr>
              <a:t>The idea behind using 3 x 3 filters uniformly is something that makes the VGG stand out. Two consecutive 3 x 3 filters provide for an effective receptive field of 5 x 5. Similarly, three 3 x 3 filters make up for a receptive field of 7 x 7. This way, a combination of multiple 3 x 3 filters can stand in for a receptive area of a larger size.</a:t>
            </a:r>
          </a:p>
          <a:p>
            <a:pPr>
              <a:buSzPct val="60000"/>
              <a:buFont typeface="Wingdings" panose="05000000000000000000" charset="0"/>
              <a:buChar char="v"/>
            </a:pPr>
            <a:r>
              <a:rPr lang="en-US" altLang="en-US" sz="2000" dirty="0">
                <a:latin typeface="Times New Roman" panose="02020603050405020304" pitchFamily="18" charset="0"/>
                <a:ea typeface="+mn-ea"/>
                <a:cs typeface="Times New Roman" panose="02020603050405020304" pitchFamily="18" charset="0"/>
              </a:rPr>
              <a:t> It also reduces the number of weight parameters in the model significantly.</a:t>
            </a:r>
          </a:p>
          <a:p>
            <a:pPr marL="0" indent="0">
              <a:buSzPct val="60000"/>
              <a:buFont typeface="Wingdings" panose="05000000000000000000" charset="0"/>
              <a:buNone/>
            </a:pPr>
            <a:endParaRPr lang="en-US" altLang="en-US" sz="2000" dirty="0">
              <a:latin typeface="Times New Roman" panose="02020603050405020304" pitchFamily="18" charset="0"/>
              <a:ea typeface="+mn-ea"/>
              <a:cs typeface="Times New Roman" panose="02020603050405020304" pitchFamily="18" charset="0"/>
            </a:endParaRPr>
          </a:p>
          <a:p>
            <a:pPr>
              <a:buSzPct val="60000"/>
              <a:buFont typeface="Wingdings" panose="05000000000000000000" charset="0"/>
              <a:buChar char="q"/>
            </a:pPr>
            <a:r>
              <a:rPr lang="en-US" altLang="en-US" sz="2000" dirty="0">
                <a:solidFill>
                  <a:schemeClr val="tx2"/>
                </a:solidFill>
                <a:latin typeface="Times New Roman" panose="02020603050405020304" pitchFamily="18" charset="0"/>
                <a:ea typeface="+mn-ea"/>
                <a:cs typeface="Times New Roman" panose="02020603050405020304" pitchFamily="18" charset="0"/>
              </a:rPr>
              <a:t>What is the benefit of using three 3 x 3 layers instead of a single 7 x 7 layer?</a:t>
            </a:r>
          </a:p>
          <a:p>
            <a:pPr>
              <a:buSzPct val="60000"/>
              <a:buFont typeface="Wingdings" panose="05000000000000000000" charset="0"/>
              <a:buChar char="v"/>
            </a:pPr>
            <a:r>
              <a:rPr lang="en-US" altLang="en-US" sz="2000" dirty="0">
                <a:solidFill>
                  <a:schemeClr val="tx1"/>
                </a:solidFill>
                <a:latin typeface="Times New Roman" panose="02020603050405020304" pitchFamily="18" charset="0"/>
                <a:ea typeface="+mn-ea"/>
                <a:cs typeface="Times New Roman" panose="02020603050405020304" pitchFamily="18" charset="0"/>
              </a:rPr>
              <a:t>In addition to the three convolution layers, there are also three </a:t>
            </a:r>
            <a:r>
              <a:rPr lang="en-US" altLang="en-US" sz="2000" b="1" dirty="0">
                <a:solidFill>
                  <a:schemeClr val="tx1"/>
                </a:solidFill>
                <a:latin typeface="Times New Roman" panose="02020603050405020304" pitchFamily="18" charset="0"/>
                <a:ea typeface="+mn-ea"/>
                <a:cs typeface="Times New Roman" panose="02020603050405020304" pitchFamily="18" charset="0"/>
              </a:rPr>
              <a:t>non-linear activation</a:t>
            </a:r>
            <a:r>
              <a:rPr lang="en-US" altLang="en-US" sz="2000" dirty="0">
                <a:solidFill>
                  <a:schemeClr val="tx1"/>
                </a:solidFill>
                <a:latin typeface="Times New Roman" panose="02020603050405020304" pitchFamily="18" charset="0"/>
                <a:ea typeface="+mn-ea"/>
                <a:cs typeface="Times New Roman" panose="02020603050405020304" pitchFamily="18" charset="0"/>
              </a:rPr>
              <a:t> layers instead of a single one you would have in 7 x 7. This makes the decision functions more discriminative. It would impart the ability to the network to converge faster. </a:t>
            </a:r>
          </a:p>
        </p:txBody>
      </p:sp>
    </p:spTree>
  </p:cSld>
  <p:clrMapOvr>
    <a:masterClrMapping/>
  </p:clrMapOvr>
  <p:transition spd="slow">
    <p:cove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VGG 16 Architecture</a:t>
            </a:r>
          </a:p>
        </p:txBody>
      </p:sp>
      <p:sp>
        <p:nvSpPr>
          <p:cNvPr id="5" name="Content Placeholder 4"/>
          <p:cNvSpPr>
            <a:spLocks noGrp="1"/>
          </p:cNvSpPr>
          <p:nvPr>
            <p:ph sz="half" idx="1"/>
          </p:nvPr>
        </p:nvSpPr>
        <p:spPr>
          <a:xfrm>
            <a:off x="250825" y="1067435"/>
            <a:ext cx="8114030" cy="1720215"/>
          </a:xfrm>
        </p:spPr>
        <p:txBody>
          <a:bodyPr/>
          <a:lstStyle/>
          <a:p>
            <a:r>
              <a:rPr lang="en-US" sz="2000"/>
              <a:t>The input to any of the network configurations is considered to be a fixed size 224 x 224 image with three channels – R, G, and B. The only pre-processing done is normalizing the RGB values for every pixel. This is achieved by subtracting the mean value from every pixel. </a:t>
            </a:r>
          </a:p>
          <a:p>
            <a:pPr marL="0" indent="0">
              <a:buNone/>
            </a:pPr>
            <a:endParaRPr lang="en-US" sz="2000"/>
          </a:p>
        </p:txBody>
      </p:sp>
      <p:pic>
        <p:nvPicPr>
          <p:cNvPr id="6" name="Content Placeholder 5" descr="vgg-16"/>
          <p:cNvPicPr>
            <a:picLocks noGrp="1" noChangeAspect="1"/>
          </p:cNvPicPr>
          <p:nvPr>
            <p:ph sz="half" idx="2"/>
          </p:nvPr>
        </p:nvPicPr>
        <p:blipFill>
          <a:blip r:embed="rId2"/>
          <a:stretch>
            <a:fillRect/>
          </a:stretch>
        </p:blipFill>
        <p:spPr>
          <a:xfrm>
            <a:off x="533400" y="3124200"/>
            <a:ext cx="8088630" cy="2112645"/>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Degradation in Deep Neural Network</a:t>
            </a:r>
          </a:p>
        </p:txBody>
      </p:sp>
      <p:sp>
        <p:nvSpPr>
          <p:cNvPr id="5" name="Content Placeholder 4"/>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As we increase network depth, accuracy gets saturated.</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We increased the layers of our network further (after the saturation region), the accuracy of the network dropped.</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You can imagine that this difference, this gradient will be even smaller and smaller as we go back layer by layer towards the image itself(backpropagation), due to overall weights smaller than one. This is what we call "</a:t>
            </a:r>
            <a:r>
              <a:rPr kumimoji="0" lang="en-US" sz="1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vanishing gradient"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ResNets can be used to avoid such problems.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31748" name="Picture 5"/>
          <p:cNvPicPr>
            <a:picLocks noChangeAspect="1"/>
          </p:cNvPicPr>
          <p:nvPr/>
        </p:nvPicPr>
        <p:blipFill>
          <a:blip r:embed="rId2"/>
          <a:stretch>
            <a:fillRect/>
          </a:stretch>
        </p:blipFill>
        <p:spPr>
          <a:xfrm>
            <a:off x="4495800" y="3200400"/>
            <a:ext cx="4191000" cy="2667000"/>
          </a:xfrm>
          <a:prstGeom prst="rect">
            <a:avLst/>
          </a:prstGeom>
          <a:noFill/>
          <a:ln w="9525">
            <a:noFill/>
          </a:ln>
        </p:spPr>
      </p:pic>
      <p:pic>
        <p:nvPicPr>
          <p:cNvPr id="31749" name="Picture 1"/>
          <p:cNvPicPr>
            <a:picLocks noChangeAspect="1"/>
          </p:cNvPicPr>
          <p:nvPr/>
        </p:nvPicPr>
        <p:blipFill>
          <a:blip r:embed="rId3"/>
          <a:stretch>
            <a:fillRect/>
          </a:stretch>
        </p:blipFill>
        <p:spPr>
          <a:xfrm>
            <a:off x="250825" y="3352800"/>
            <a:ext cx="3581400" cy="2660650"/>
          </a:xfrm>
          <a:prstGeom prst="rect">
            <a:avLst/>
          </a:prstGeom>
          <a:noFill/>
          <a:ln w="9525">
            <a:noFill/>
          </a:ln>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Recurrent Neural Networks</a:t>
            </a:r>
          </a:p>
        </p:txBody>
      </p:sp>
      <p:sp>
        <p:nvSpPr>
          <p:cNvPr id="3" name="Content Placeholder 2"/>
          <p:cNvSpPr>
            <a:spLocks noGrp="1"/>
          </p:cNvSpPr>
          <p:nvPr>
            <p:ph sz="half" idx="1"/>
          </p:nvPr>
        </p:nvSpPr>
        <p:spPr>
          <a:xfrm>
            <a:off x="102870" y="942975"/>
            <a:ext cx="5626735" cy="5182870"/>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4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Sequence Data:</a:t>
            </a: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RNN’s are neural networks that are good at modeling sequence data.</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Say you take a still snapshot of a ball moving in time.</a:t>
            </a: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b="0" i="0" u="none" strike="noStrike" kern="0" cap="none" spc="0" normalizeH="0" baseline="0" noProof="0" dirty="0">
                <a:solidFill>
                  <a:schemeClr val="accent1"/>
                </a:solidFill>
                <a:effectLst>
                  <a:outerShdw blurRad="38100" dist="25400" dir="5400000" algn="ctr" rotWithShape="0">
                    <a:srgbClr val="6E747A">
                      <a:alpha val="43000"/>
                    </a:srgbClr>
                  </a:outerShdw>
                </a:effectLst>
                <a:uLnTx/>
                <a:uFillTx/>
                <a:latin typeface="Times New Roman" panose="02020603050405020304" pitchFamily="18" charset="0"/>
                <a:ea typeface="+mn-ea"/>
                <a:cs typeface="Times New Roman" panose="02020603050405020304" pitchFamily="18" charset="0"/>
              </a:rPr>
              <a:t>What is the direction that the ball is moving?</a:t>
            </a: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i="0" u="none" strike="noStrike" kern="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Any answer would come up with would be that, a random guess.</a:t>
            </a: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i="0" u="none" strike="noStrike" kern="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Without knowledge of where the ball has been, you wouldn’t have enough data to predict where it’s going.</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 name="Content Placeholder 1" descr="WhatsApp Image 2021-12-03 at 09.53.59 (6)"/>
          <p:cNvPicPr>
            <a:picLocks noGrp="1" noChangeAspect="1"/>
          </p:cNvPicPr>
          <p:nvPr>
            <p:ph sz="half" idx="2"/>
          </p:nvPr>
        </p:nvPicPr>
        <p:blipFill>
          <a:blip r:embed="rId2"/>
          <a:stretch>
            <a:fillRect/>
          </a:stretch>
        </p:blipFill>
        <p:spPr>
          <a:xfrm>
            <a:off x="6019800" y="1372235"/>
            <a:ext cx="1787525" cy="1787525"/>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Sequence Data(Contd...)</a:t>
            </a:r>
          </a:p>
        </p:txBody>
      </p:sp>
      <p:sp>
        <p:nvSpPr>
          <p:cNvPr id="3" name="Content Placeholder 2"/>
          <p:cNvSpPr>
            <a:spLocks noGrp="1"/>
          </p:cNvSpPr>
          <p:nvPr>
            <p:ph sz="half" idx="1"/>
          </p:nvPr>
        </p:nvSpPr>
        <p:spPr>
          <a:xfrm>
            <a:off x="66040" y="1009650"/>
            <a:ext cx="4511040" cy="5174615"/>
          </a:xfrm>
        </p:spPr>
        <p:txBody>
          <a:bodyPr vert="horz" wrap="square" lIns="91440" tIns="45720" rIns="91440" bIns="45720" numCol="1" anchor="t" anchorCtr="0" compatLnSpc="1">
            <a:normAutofit/>
          </a:bodyPr>
          <a:lstStyle/>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q"/>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If we record many snapshots of the ball’s position in succession, you will have enough information to make a better prediction.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q"/>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Audio is a natural sequence. We can chop up an audio spectrogram into</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chunks and feed that into RNN’s.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Text is another form of sequences. We can break Text up into a sequence of</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characters or a sequence of words.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 name="Content Placeholder 1" descr="263344694_313813267070385_8301207428192915851_n"/>
          <p:cNvPicPr>
            <a:picLocks noGrp="1" noChangeAspect="1"/>
          </p:cNvPicPr>
          <p:nvPr>
            <p:ph sz="half" idx="2"/>
          </p:nvPr>
        </p:nvPicPr>
        <p:blipFill>
          <a:blip r:embed="rId2"/>
          <a:stretch>
            <a:fillRect/>
          </a:stretch>
        </p:blipFill>
        <p:spPr>
          <a:xfrm>
            <a:off x="4846320" y="1296035"/>
            <a:ext cx="4244975" cy="2387600"/>
          </a:xfrm>
          <a:prstGeom prst="rect">
            <a:avLst/>
          </a:prstGeom>
        </p:spPr>
      </p:pic>
      <p:pic>
        <p:nvPicPr>
          <p:cNvPr id="4" name="Picture 3" descr="WhatsApp Image 2021-12-03 at 09.53.59 (7)"/>
          <p:cNvPicPr>
            <a:picLocks noChangeAspect="1"/>
          </p:cNvPicPr>
          <p:nvPr/>
        </p:nvPicPr>
        <p:blipFill>
          <a:blip r:embed="rId3"/>
          <a:stretch>
            <a:fillRect/>
          </a:stretch>
        </p:blipFill>
        <p:spPr>
          <a:xfrm>
            <a:off x="4670425" y="3890645"/>
            <a:ext cx="4357370" cy="2326005"/>
          </a:xfrm>
          <a:prstGeom prst="rect">
            <a:avLst/>
          </a:prstGeom>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Sequential Memory</a:t>
            </a:r>
          </a:p>
        </p:txBody>
      </p:sp>
      <p:sp>
        <p:nvSpPr>
          <p:cNvPr id="3" name="Content Placeholder 2"/>
          <p:cNvSpPr>
            <a:spLocks noGrp="1"/>
          </p:cNvSpPr>
          <p:nvPr>
            <p:ph sz="half" idx="1"/>
          </p:nvPr>
        </p:nvSpPr>
        <p:spPr>
          <a:xfrm>
            <a:off x="17780" y="915670"/>
            <a:ext cx="4617085" cy="5238115"/>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4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Intuition behind what sequential memory means:</a:t>
            </a:r>
            <a:endParaRPr kumimoji="0"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q"/>
              <a:defRPr/>
            </a:pPr>
            <a:r>
              <a:rPr kumimoji="0"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If we were taught this specific sequence, it should come quickly to us.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q"/>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Let’s start at the letter F.</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F..........G....H....I....J...K...L</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q"/>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first, you’ll struggle with the first few letters, but then after your brain picks up the pattern, the rest will come naturally</a:t>
            </a:r>
          </a:p>
        </p:txBody>
      </p:sp>
      <p:pic>
        <p:nvPicPr>
          <p:cNvPr id="2" name="Content Placeholder 1" descr="263272270_947090356232511_512223923454067172_n"/>
          <p:cNvPicPr>
            <a:picLocks noGrp="1" noChangeAspect="1"/>
          </p:cNvPicPr>
          <p:nvPr>
            <p:ph sz="half" idx="2"/>
          </p:nvPr>
        </p:nvPicPr>
        <p:blipFill>
          <a:blip r:embed="rId2"/>
          <a:stretch>
            <a:fillRect/>
          </a:stretch>
        </p:blipFill>
        <p:spPr>
          <a:xfrm>
            <a:off x="4751070" y="2743835"/>
            <a:ext cx="4238625" cy="436880"/>
          </a:xfrm>
          <a:prstGeom prst="rect">
            <a:avLst/>
          </a:prstGeom>
        </p:spPr>
      </p:pic>
      <p:pic>
        <p:nvPicPr>
          <p:cNvPr id="4" name="Picture 3" descr="263871082_618268649365002_2740444316639357702_n"/>
          <p:cNvPicPr>
            <a:picLocks noChangeAspect="1"/>
          </p:cNvPicPr>
          <p:nvPr/>
        </p:nvPicPr>
        <p:blipFill>
          <a:blip r:embed="rId3"/>
          <a:stretch>
            <a:fillRect/>
          </a:stretch>
        </p:blipFill>
        <p:spPr>
          <a:xfrm>
            <a:off x="4800600" y="1524635"/>
            <a:ext cx="4300855" cy="613410"/>
          </a:xfrm>
          <a:prstGeom prst="rect">
            <a:avLst/>
          </a:prstGeom>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Recurrent Neural Networks</a:t>
            </a:r>
          </a:p>
        </p:txBody>
      </p:sp>
      <p:sp>
        <p:nvSpPr>
          <p:cNvPr id="3" name="Content Placeholder 2"/>
          <p:cNvSpPr>
            <a:spLocks noGrp="1"/>
          </p:cNvSpPr>
          <p:nvPr>
            <p:ph sz="half" idx="1"/>
          </p:nvPr>
        </p:nvSpPr>
        <p:spPr>
          <a:xfrm>
            <a:off x="75565" y="963295"/>
            <a:ext cx="5330825" cy="5171440"/>
          </a:xfrm>
        </p:spPr>
        <p:txBody>
          <a:bodyPr vert="horz" wrap="square" lIns="91440" tIns="45720" rIns="91440" bIns="45720" numCol="1" anchor="t" anchorCtr="0" compatLnSpc="1">
            <a:normAutofit/>
          </a:bodyPr>
          <a:lstStyle/>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let’s look at a traditional neural network also known as a feed-forward neural</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network.</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 It has its input layer,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(ii)hidden layer, and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(iii)the output layer.</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An RNN has a looping mechanism that acts as a highway to allow information to flow from one step to the next.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 name="Content Placeholder 1" descr="WhatsApp Image 2021-12-03 at 09.53.59 (8)"/>
          <p:cNvPicPr>
            <a:picLocks noGrp="1" noChangeAspect="1"/>
          </p:cNvPicPr>
          <p:nvPr>
            <p:ph sz="half" idx="2"/>
          </p:nvPr>
        </p:nvPicPr>
        <p:blipFill>
          <a:blip r:embed="rId2"/>
          <a:stretch>
            <a:fillRect/>
          </a:stretch>
        </p:blipFill>
        <p:spPr>
          <a:xfrm>
            <a:off x="6400800" y="1067435"/>
            <a:ext cx="1928495" cy="2366010"/>
          </a:xfrm>
          <a:prstGeom prst="rect">
            <a:avLst/>
          </a:prstGeom>
        </p:spPr>
      </p:pic>
      <p:pic>
        <p:nvPicPr>
          <p:cNvPr id="6" name="Picture 5" descr="263406928_645143523533334_7070170263615176973_n"/>
          <p:cNvPicPr>
            <a:picLocks noChangeAspect="1"/>
          </p:cNvPicPr>
          <p:nvPr/>
        </p:nvPicPr>
        <p:blipFill>
          <a:blip r:embed="rId3"/>
          <a:stretch>
            <a:fillRect/>
          </a:stretch>
        </p:blipFill>
        <p:spPr>
          <a:xfrm>
            <a:off x="6174740" y="3663950"/>
            <a:ext cx="2381250" cy="2381250"/>
          </a:xfrm>
          <a:prstGeom prst="rect">
            <a:avLst/>
          </a:prstGeom>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sym typeface="+mn-ea"/>
              </a:rPr>
              <a:t>Recurrent Neural Networks(Contd...)</a:t>
            </a:r>
            <a:endParaRPr lang="en-US" altLang="zh-CN" dirty="0">
              <a:ea typeface="SimSun" panose="02010600030101010101" pitchFamily="2" charset="-122"/>
            </a:endParaRPr>
          </a:p>
        </p:txBody>
      </p:sp>
      <p:sp>
        <p:nvSpPr>
          <p:cNvPr id="3" name="Content Placeholder 2"/>
          <p:cNvSpPr>
            <a:spLocks noGrp="1"/>
          </p:cNvSpPr>
          <p:nvPr>
            <p:ph sz="half" idx="1"/>
          </p:nvPr>
        </p:nvSpPr>
        <p:spPr>
          <a:xfrm>
            <a:off x="102870" y="1019175"/>
            <a:ext cx="4416425" cy="5155565"/>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4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RNN use case: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Let’s say we want to build a chatbot.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First, we are going to encode the sequence of text using an RNN. Then, we are going to feed the RNN output into a feed-forward neural network which will classify the intents.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What time is it?</a:t>
            </a: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To start, we break up the sentence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into individual words.</a:t>
            </a:r>
          </a:p>
        </p:txBody>
      </p:sp>
      <p:pic>
        <p:nvPicPr>
          <p:cNvPr id="2" name="Content Placeholder 1" descr="262826828_580260776381585_524535204910957182_n"/>
          <p:cNvPicPr>
            <a:picLocks noGrp="1" noChangeAspect="1"/>
          </p:cNvPicPr>
          <p:nvPr>
            <p:ph sz="half" idx="2"/>
          </p:nvPr>
        </p:nvPicPr>
        <p:blipFill>
          <a:blip r:embed="rId2"/>
          <a:stretch>
            <a:fillRect/>
          </a:stretch>
        </p:blipFill>
        <p:spPr>
          <a:xfrm>
            <a:off x="4800600" y="1067435"/>
            <a:ext cx="4244975" cy="2387600"/>
          </a:xfrm>
          <a:prstGeom prst="rect">
            <a:avLst/>
          </a:prstGeom>
        </p:spPr>
      </p:pic>
      <p:pic>
        <p:nvPicPr>
          <p:cNvPr id="4" name="Picture 3" descr="263272168_2929910057260264_2425222958303824397_n"/>
          <p:cNvPicPr>
            <a:picLocks noChangeAspect="1"/>
          </p:cNvPicPr>
          <p:nvPr/>
        </p:nvPicPr>
        <p:blipFill>
          <a:blip r:embed="rId3"/>
          <a:stretch>
            <a:fillRect/>
          </a:stretch>
        </p:blipFill>
        <p:spPr>
          <a:xfrm>
            <a:off x="4191000" y="3657600"/>
            <a:ext cx="4762500" cy="2571750"/>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Use Case(Contd...)</a:t>
            </a:r>
          </a:p>
        </p:txBody>
      </p:sp>
      <p:sp>
        <p:nvSpPr>
          <p:cNvPr id="3" name="Content Placeholder 2"/>
          <p:cNvSpPr>
            <a:spLocks noGrp="1"/>
          </p:cNvSpPr>
          <p:nvPr>
            <p:ph sz="half" idx="1"/>
          </p:nvPr>
        </p:nvSpPr>
        <p:spPr>
          <a:xfrm>
            <a:off x="93980" y="1039495"/>
            <a:ext cx="4401820" cy="4827905"/>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1.The first step is to feed “What” into the RNN. The RNN encodes “What” and</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produces an output.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2.For the next step, we feed the word “time” and the hidden state from the previous step. The RNN now has information on both the word “What” and “time”.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 name="Content Placeholder 1" descr="263407068_424669985972181_3892960550339683583_n"/>
          <p:cNvPicPr>
            <a:picLocks noGrp="1" noChangeAspect="1"/>
          </p:cNvPicPr>
          <p:nvPr>
            <p:ph sz="half" idx="2"/>
          </p:nvPr>
        </p:nvPicPr>
        <p:blipFill>
          <a:blip r:embed="rId2"/>
          <a:stretch>
            <a:fillRect/>
          </a:stretch>
        </p:blipFill>
        <p:spPr>
          <a:xfrm>
            <a:off x="4800600" y="991235"/>
            <a:ext cx="4244975" cy="2292350"/>
          </a:xfrm>
          <a:prstGeom prst="rect">
            <a:avLst/>
          </a:prstGeom>
        </p:spPr>
      </p:pic>
      <p:pic>
        <p:nvPicPr>
          <p:cNvPr id="5" name="Picture 4" descr="263279133_274760744482698_2448717963361857633_n"/>
          <p:cNvPicPr>
            <a:picLocks noChangeAspect="1"/>
          </p:cNvPicPr>
          <p:nvPr/>
        </p:nvPicPr>
        <p:blipFill>
          <a:blip r:embed="rId3"/>
          <a:stretch>
            <a:fillRect/>
          </a:stretch>
        </p:blipFill>
        <p:spPr>
          <a:xfrm>
            <a:off x="4820920" y="3581400"/>
            <a:ext cx="4056380" cy="2571750"/>
          </a:xfrm>
          <a:prstGeom prst="rect">
            <a:avLst/>
          </a:prstGeom>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Use Case(Contd...)</a:t>
            </a:r>
          </a:p>
        </p:txBody>
      </p:sp>
      <p:sp>
        <p:nvSpPr>
          <p:cNvPr id="3" name="Content Placeholder 2"/>
          <p:cNvSpPr>
            <a:spLocks noGrp="1"/>
          </p:cNvSpPr>
          <p:nvPr>
            <p:ph sz="half" idx="1"/>
          </p:nvPr>
        </p:nvSpPr>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3.We repeat this process, until the final step. You can see by the final step the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RNN has encoded information from all the words in previous steps.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4.Since the final output was created from the rest of the sequence, we should be able to take the final output and pass it to the feed-forward layer to classify an intent.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 name="Content Placeholder 1" descr="263602700_431269925070231_6180156404957427767_n"/>
          <p:cNvPicPr>
            <a:picLocks noGrp="1" noChangeAspect="1"/>
          </p:cNvPicPr>
          <p:nvPr>
            <p:ph sz="half" idx="2"/>
          </p:nvPr>
        </p:nvPicPr>
        <p:blipFill>
          <a:blip r:embed="rId2"/>
          <a:stretch>
            <a:fillRect/>
          </a:stretch>
        </p:blipFill>
        <p:spPr>
          <a:xfrm>
            <a:off x="4800600" y="1067435"/>
            <a:ext cx="4244975" cy="2292350"/>
          </a:xfrm>
          <a:prstGeom prst="rect">
            <a:avLst/>
          </a:prstGeom>
        </p:spPr>
      </p:pic>
      <p:pic>
        <p:nvPicPr>
          <p:cNvPr id="5" name="Picture 4" descr="263279133_1243596376150639_44271303959135546_n"/>
          <p:cNvPicPr>
            <a:picLocks noChangeAspect="1"/>
          </p:cNvPicPr>
          <p:nvPr/>
        </p:nvPicPr>
        <p:blipFill>
          <a:blip r:embed="rId3"/>
          <a:stretch>
            <a:fillRect/>
          </a:stretch>
        </p:blipFill>
        <p:spPr>
          <a:xfrm>
            <a:off x="4594225" y="3505200"/>
            <a:ext cx="4359275" cy="2571750"/>
          </a:xfrm>
          <a:prstGeom prst="rect">
            <a:avLst/>
          </a:prstGeom>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Vanishing Gradient</a:t>
            </a:r>
          </a:p>
        </p:txBody>
      </p:sp>
      <p:sp>
        <p:nvSpPr>
          <p:cNvPr id="3" name="Content Placeholder 2"/>
          <p:cNvSpPr>
            <a:spLocks noGrp="1"/>
          </p:cNvSpPr>
          <p:nvPr>
            <p:ph sz="half" idx="1"/>
          </p:nvPr>
        </p:nvSpPr>
        <p:spPr>
          <a:xfrm>
            <a:off x="161290" y="973455"/>
            <a:ext cx="4334510" cy="4893945"/>
          </a:xfrm>
        </p:spPr>
        <p:txBody>
          <a:bodyPr vert="horz" wrap="square" lIns="91440" tIns="45720" rIns="91440" bIns="45720" numCol="1" anchor="t" anchorCtr="0" compatLnSpc="1">
            <a:normAutofit/>
          </a:bodyPr>
          <a:lstStyle/>
          <a:p>
            <a:pPr marR="0" lvl="0" algn="just" defTabSz="914400" rtl="0" eaLnBrk="0" fontAlgn="base" latinLnBrk="0" hangingPunct="0">
              <a:lnSpc>
                <a:spcPct val="100000"/>
              </a:lnSpc>
              <a:spcBef>
                <a:spcPct val="20000"/>
              </a:spcBef>
              <a:spcAft>
                <a:spcPct val="0"/>
              </a:spcAft>
              <a:buClr>
                <a:schemeClr val="folHlink"/>
              </a:buClr>
              <a:buSzPct val="60000"/>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Short-Term memory and the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vanishing gradient is due to the nature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of back-propagation;</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q"/>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When doing back propagation, each</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node in a layer calculates it’s gradient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with respect to the effects of the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gradients, in the layer before it.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That causes gradients to exponentially</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shrink as it back propagates down.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 name="Content Placeholder 1" descr="263600651_660829908242627_272554620303559716_n"/>
          <p:cNvPicPr>
            <a:picLocks noGrp="1" noChangeAspect="1"/>
          </p:cNvPicPr>
          <p:nvPr>
            <p:ph sz="half" idx="2"/>
          </p:nvPr>
        </p:nvPicPr>
        <p:blipFill>
          <a:blip r:embed="rId2"/>
          <a:stretch>
            <a:fillRect/>
          </a:stretch>
        </p:blipFill>
        <p:spPr>
          <a:xfrm>
            <a:off x="4965700" y="1607185"/>
            <a:ext cx="3017520" cy="3259455"/>
          </a:xfrm>
          <a:prstGeom prst="rect">
            <a:avLst/>
          </a:prstGeom>
        </p:spPr>
      </p:pic>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Vanishing Gradiant in RNN</a:t>
            </a:r>
          </a:p>
        </p:txBody>
      </p:sp>
      <p:sp>
        <p:nvSpPr>
          <p:cNvPr id="3" name="Content Placeholder 2"/>
          <p:cNvSpPr>
            <a:spLocks noGrp="1"/>
          </p:cNvSpPr>
          <p:nvPr>
            <p:ph sz="half" idx="1"/>
          </p:nvPr>
        </p:nvSpPr>
        <p:spPr>
          <a:xfrm>
            <a:off x="75565" y="1085850"/>
            <a:ext cx="4572635" cy="4781550"/>
          </a:xfrm>
        </p:spPr>
        <p:txBody>
          <a:bodyPr vert="horz" wrap="square" lIns="91440" tIns="45720" rIns="91440" bIns="45720" numCol="1" anchor="t" anchorCtr="0" compatLnSpc="1">
            <a:normAutofit/>
          </a:bodyPr>
          <a:lstStyle/>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We can think of each time step in a recurrent neural network as a</a:t>
            </a: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layer</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To train a recurrent neural network, you use an application of back-propagation called </a:t>
            </a: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back-propagation through time</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gradient values will exponentially shrink as it propagates through each time step.</a:t>
            </a: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Because of vanishing gradients, the RNN doesn’t learn the </a:t>
            </a: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long-range dependencies across time steps</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 name="Content Placeholder 1" descr="263434977_297914048921144_294560819288809179_n"/>
          <p:cNvPicPr>
            <a:picLocks noGrp="1" noChangeAspect="1"/>
          </p:cNvPicPr>
          <p:nvPr>
            <p:ph sz="half" idx="2"/>
          </p:nvPr>
        </p:nvPicPr>
        <p:blipFill>
          <a:blip r:embed="rId2"/>
          <a:stretch>
            <a:fillRect/>
          </a:stretch>
        </p:blipFill>
        <p:spPr>
          <a:xfrm>
            <a:off x="4648200" y="1295400"/>
            <a:ext cx="4244975" cy="2387600"/>
          </a:xfrm>
          <a:prstGeom prst="rect">
            <a:avLst/>
          </a:prstGeom>
        </p:spPr>
      </p:pic>
      <p:pic>
        <p:nvPicPr>
          <p:cNvPr id="4" name="Picture 3" descr="263602700_431269925070231_6180156404957427767_n (1)"/>
          <p:cNvPicPr>
            <a:picLocks noChangeAspect="1"/>
          </p:cNvPicPr>
          <p:nvPr/>
        </p:nvPicPr>
        <p:blipFill>
          <a:blip r:embed="rId3"/>
          <a:stretch>
            <a:fillRect/>
          </a:stretch>
        </p:blipFill>
        <p:spPr>
          <a:xfrm>
            <a:off x="4876800" y="3429000"/>
            <a:ext cx="3968115" cy="2571750"/>
          </a:xfrm>
          <a:prstGeom prst="rect">
            <a:avLst/>
          </a:prstGeom>
        </p:spPr>
      </p:pic>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LSTM’s and GRU’s as a Solution</a:t>
            </a:r>
          </a:p>
        </p:txBody>
      </p:sp>
      <p:sp>
        <p:nvSpPr>
          <p:cNvPr id="3" name="Content Placeholder 2"/>
          <p:cNvSpPr>
            <a:spLocks noGrp="1"/>
          </p:cNvSpPr>
          <p:nvPr>
            <p:ph sz="half" idx="1"/>
          </p:nvPr>
        </p:nvSpPr>
        <p:spPr>
          <a:xfrm>
            <a:off x="47625" y="1028065"/>
            <a:ext cx="3956050" cy="5174615"/>
          </a:xfrm>
        </p:spPr>
        <p:txBody>
          <a:bodyPr vert="horz" wrap="square" lIns="91440" tIns="45720" rIns="91440" bIns="45720" numCol="1" anchor="t" anchorCtr="0" compatLnSpc="1">
            <a:normAutofit/>
          </a:bodyPr>
          <a:lstStyle/>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LSTM ’s and GRU’s were created as the solution to short-term memory. </a:t>
            </a: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They have internal mechanisms called gates that can regulate the flow of information.</a:t>
            </a:r>
          </a:p>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These gates can learn which data in a sequence is important to keep or throw away(pass relevant information down the long chain of sequences to make predictions)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 name="Content Placeholder 1" descr="253014619_405639734490991_7562491343872610797_n"/>
          <p:cNvPicPr>
            <a:picLocks noGrp="1" noChangeAspect="1"/>
          </p:cNvPicPr>
          <p:nvPr>
            <p:ph sz="half" idx="2"/>
          </p:nvPr>
        </p:nvPicPr>
        <p:blipFill>
          <a:blip r:embed="rId2"/>
          <a:stretch>
            <a:fillRect/>
          </a:stretch>
        </p:blipFill>
        <p:spPr>
          <a:xfrm>
            <a:off x="4263390" y="1448435"/>
            <a:ext cx="4705985" cy="365506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Residual Neural Networks</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ResNets are the type of neural network that applies identity mapping. What this means is that the input to some layer is passed directly or as a shortcut to some other layer.</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Skip connection is basically the identity mapping where the input from previous layer is added directly to the output of the other layer.</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If x is the input and F(x) is the output from the layer, then the output:</a:t>
            </a:r>
            <a:b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b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Y=F(x)+x</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Vanishing gradients can be avoided by these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shortcuts. If you make shortcuts even just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over one layer, the gradients can take a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shorter path back, which will be roughly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half of the original length</a:t>
            </a:r>
          </a:p>
        </p:txBody>
      </p:sp>
      <p:pic>
        <p:nvPicPr>
          <p:cNvPr id="32772" name="Picture 3"/>
          <p:cNvPicPr>
            <a:picLocks noChangeAspect="1"/>
          </p:cNvPicPr>
          <p:nvPr/>
        </p:nvPicPr>
        <p:blipFill>
          <a:blip r:embed="rId2"/>
          <a:stretch>
            <a:fillRect/>
          </a:stretch>
        </p:blipFill>
        <p:spPr>
          <a:xfrm>
            <a:off x="4953000" y="2667000"/>
            <a:ext cx="3838575" cy="3352800"/>
          </a:xfrm>
          <a:prstGeom prst="rect">
            <a:avLst/>
          </a:prstGeom>
          <a:noFill/>
          <a:ln w="9525">
            <a:noFill/>
          </a:ln>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b="1" dirty="0">
                <a:latin typeface="Arial Rounded MT Bold" panose="020F0704030504030204" pitchFamily="34" charset="0"/>
              </a:rPr>
              <a:t>Intuition</a:t>
            </a:r>
          </a:p>
        </p:txBody>
      </p:sp>
      <p:sp>
        <p:nvSpPr>
          <p:cNvPr id="102403" name="Content Placeholder 2"/>
          <p:cNvSpPr>
            <a:spLocks noGrp="1"/>
          </p:cNvSpPr>
          <p:nvPr>
            <p:ph sz="half" idx="1"/>
          </p:nvPr>
        </p:nvSpPr>
        <p:spPr>
          <a:xfrm>
            <a:off x="237490" y="1095375"/>
            <a:ext cx="8512175" cy="1569085"/>
          </a:xfrm>
        </p:spPr>
        <p:txBody>
          <a:bodyPr vert="horz" wrap="square" lIns="91440" tIns="45720" rIns="91440" bIns="45720" anchor="t" anchorCtr="0"/>
          <a:lstStyle/>
          <a:p>
            <a:pPr>
              <a:buSzPct val="60000"/>
            </a:pPr>
            <a:r>
              <a:rPr lang="en-US" altLang="en-US" dirty="0">
                <a:latin typeface="Times New Roman" panose="02020603050405020304" pitchFamily="18" charset="0"/>
                <a:ea typeface="+mn-ea"/>
                <a:cs typeface="Times New Roman" panose="02020603050405020304" pitchFamily="18" charset="0"/>
              </a:rPr>
              <a:t>Let’s say you’re looking at reviews online to determine if you want to buy something.</a:t>
            </a:r>
          </a:p>
          <a:p>
            <a:pPr>
              <a:buSzPct val="60000"/>
            </a:pPr>
            <a:endParaRPr lang="en-US" altLang="en-US" dirty="0">
              <a:latin typeface="Times New Roman" panose="02020603050405020304" pitchFamily="18" charset="0"/>
              <a:ea typeface="+mn-ea"/>
              <a:cs typeface="Times New Roman" panose="02020603050405020304" pitchFamily="18" charset="0"/>
            </a:endParaRPr>
          </a:p>
        </p:txBody>
      </p:sp>
      <p:pic>
        <p:nvPicPr>
          <p:cNvPr id="2" name="Content Placeholder 1" descr="263934794_1758055904584995_7296926934811167765_n"/>
          <p:cNvPicPr>
            <a:picLocks noGrp="1" noChangeAspect="1"/>
          </p:cNvPicPr>
          <p:nvPr>
            <p:ph sz="half" idx="2"/>
          </p:nvPr>
        </p:nvPicPr>
        <p:blipFill>
          <a:blip r:embed="rId2"/>
          <a:stretch>
            <a:fillRect/>
          </a:stretch>
        </p:blipFill>
        <p:spPr>
          <a:xfrm>
            <a:off x="930275" y="2273935"/>
            <a:ext cx="6090285" cy="3184525"/>
          </a:xfrm>
          <a:prstGeom prst="rect">
            <a:avLst/>
          </a:prstGeom>
        </p:spPr>
      </p:pic>
    </p:spTree>
  </p:cSld>
  <p:clrMapOvr>
    <a:masterClrMapping/>
  </p:clrMapOvr>
  <p:transition spd="slow">
    <p:cove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b="1" dirty="0">
                <a:latin typeface="Arial Rounded MT Bold" panose="020F0704030504030204" pitchFamily="34" charset="0"/>
                <a:sym typeface="+mn-ea"/>
              </a:rPr>
              <a:t>Intuition(Contd...)</a:t>
            </a:r>
            <a:endParaRPr lang="en-US" altLang="en-US" sz="3600" dirty="0">
              <a:latin typeface="Arial Rounded MT Bold" panose="020F0704030504030204" pitchFamily="34" charset="0"/>
            </a:endParaRPr>
          </a:p>
        </p:txBody>
      </p:sp>
      <p:sp>
        <p:nvSpPr>
          <p:cNvPr id="102403" name="Content Placeholder 2"/>
          <p:cNvSpPr>
            <a:spLocks noGrp="1"/>
          </p:cNvSpPr>
          <p:nvPr>
            <p:ph sz="half" idx="1"/>
          </p:nvPr>
        </p:nvSpPr>
        <p:spPr>
          <a:xfrm>
            <a:off x="150495" y="1111885"/>
            <a:ext cx="8765540" cy="1694180"/>
          </a:xfrm>
        </p:spPr>
        <p:txBody>
          <a:bodyPr vert="horz" wrap="square" lIns="91440" tIns="45720" rIns="91440" bIns="45720" anchor="t" anchorCtr="0"/>
          <a:lstStyle/>
          <a:p>
            <a:pPr>
              <a:buSzPct val="60000"/>
            </a:pPr>
            <a:r>
              <a:rPr lang="en-US" altLang="en-US" sz="2400" dirty="0">
                <a:latin typeface="Times New Roman" panose="02020603050405020304" pitchFamily="18" charset="0"/>
                <a:ea typeface="+mn-ea"/>
                <a:cs typeface="Times New Roman" panose="02020603050405020304" pitchFamily="18" charset="0"/>
              </a:rPr>
              <a:t>An LSTM or GRU  can learn to keep only relevant information to make predictions, and forget non relevant data.</a:t>
            </a:r>
          </a:p>
          <a:p>
            <a:pPr>
              <a:buSzPct val="60000"/>
            </a:pPr>
            <a:endParaRPr lang="en-US" altLang="en-US" dirty="0">
              <a:latin typeface="Times New Roman" panose="02020603050405020304" pitchFamily="18" charset="0"/>
              <a:ea typeface="+mn-ea"/>
              <a:cs typeface="Times New Roman" panose="02020603050405020304" pitchFamily="18" charset="0"/>
            </a:endParaRPr>
          </a:p>
          <a:p>
            <a:pPr marL="0" indent="0">
              <a:buSzPct val="60000"/>
              <a:buNone/>
            </a:pPr>
            <a:endParaRPr lang="en-US" altLang="en-US" dirty="0">
              <a:latin typeface="Times New Roman" panose="02020603050405020304" pitchFamily="18" charset="0"/>
              <a:ea typeface="+mn-ea"/>
              <a:cs typeface="Times New Roman" panose="02020603050405020304" pitchFamily="18" charset="0"/>
            </a:endParaRPr>
          </a:p>
        </p:txBody>
      </p:sp>
      <p:pic>
        <p:nvPicPr>
          <p:cNvPr id="2" name="Content Placeholder 1" descr="262773456_306045964716516_4910024068768000944_n"/>
          <p:cNvPicPr>
            <a:picLocks noGrp="1" noChangeAspect="1"/>
          </p:cNvPicPr>
          <p:nvPr>
            <p:ph sz="half" idx="2"/>
          </p:nvPr>
        </p:nvPicPr>
        <p:blipFill>
          <a:blip r:embed="rId2"/>
          <a:stretch>
            <a:fillRect/>
          </a:stretch>
        </p:blipFill>
        <p:spPr>
          <a:xfrm>
            <a:off x="1752600" y="2286635"/>
            <a:ext cx="6352540" cy="3573145"/>
          </a:xfrm>
          <a:prstGeom prst="rect">
            <a:avLst/>
          </a:prstGeom>
        </p:spPr>
      </p:pic>
    </p:spTree>
  </p:cSld>
  <p:clrMapOvr>
    <a:masterClrMapping/>
  </p:clrMapOvr>
  <p:transition spd="slow">
    <p:cove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RNN Processing</a:t>
            </a:r>
          </a:p>
        </p:txBody>
      </p:sp>
      <p:sp>
        <p:nvSpPr>
          <p:cNvPr id="102403" name="Content Placeholder 2"/>
          <p:cNvSpPr>
            <a:spLocks noGrp="1"/>
          </p:cNvSpPr>
          <p:nvPr>
            <p:ph sz="half" idx="1"/>
          </p:nvPr>
        </p:nvSpPr>
        <p:spPr>
          <a:xfrm>
            <a:off x="75565" y="1039495"/>
            <a:ext cx="3818890" cy="4827905"/>
          </a:xfrm>
        </p:spPr>
        <p:txBody>
          <a:bodyPr vert="horz" wrap="square" lIns="91440" tIns="45720" rIns="91440" bIns="45720" anchor="t" anchorCtr="0"/>
          <a:lstStyle/>
          <a:p>
            <a:pPr>
              <a:buSzPct val="60000"/>
              <a:buFont typeface="Wingdings" panose="05000000000000000000" charset="0"/>
              <a:buChar char="Ø"/>
            </a:pPr>
            <a:r>
              <a:rPr lang="en-US" altLang="en-US" sz="2000" dirty="0">
                <a:latin typeface="Times New Roman" panose="02020603050405020304" pitchFamily="18" charset="0"/>
                <a:ea typeface="+mn-ea"/>
                <a:cs typeface="Times New Roman" panose="02020603050405020304" pitchFamily="18" charset="0"/>
              </a:rPr>
              <a:t>First words get transformed into machine-readable vectors. </a:t>
            </a:r>
          </a:p>
          <a:p>
            <a:pPr>
              <a:buSzPct val="60000"/>
              <a:buFont typeface="Wingdings" panose="05000000000000000000" charset="0"/>
              <a:buChar char="Ø"/>
            </a:pPr>
            <a:r>
              <a:rPr lang="en-US" altLang="en-US" sz="2000" dirty="0">
                <a:latin typeface="Times New Roman" panose="02020603050405020304" pitchFamily="18" charset="0"/>
                <a:ea typeface="+mn-ea"/>
                <a:cs typeface="Times New Roman" panose="02020603050405020304" pitchFamily="18" charset="0"/>
              </a:rPr>
              <a:t>Then the RNN processes the sequence of vectors one by one.</a:t>
            </a:r>
          </a:p>
          <a:p>
            <a:pPr>
              <a:buSzPct val="60000"/>
              <a:buFont typeface="Wingdings" panose="05000000000000000000" charset="0"/>
              <a:buChar char="Ø"/>
            </a:pPr>
            <a:r>
              <a:rPr lang="en-US" altLang="en-US" sz="2000" dirty="0">
                <a:latin typeface="Times New Roman" panose="02020603050405020304" pitchFamily="18" charset="0"/>
                <a:ea typeface="+mn-ea"/>
                <a:cs typeface="Times New Roman" panose="02020603050405020304" pitchFamily="18" charset="0"/>
              </a:rPr>
              <a:t>While processing, it passes the previous hidden state to the next step of the sequence.</a:t>
            </a:r>
          </a:p>
          <a:p>
            <a:pPr>
              <a:buSzPct val="60000"/>
              <a:buFont typeface="Wingdings" panose="05000000000000000000" charset="0"/>
              <a:buChar char="Ø"/>
            </a:pPr>
            <a:r>
              <a:rPr lang="en-US" altLang="en-US" sz="2000" dirty="0">
                <a:latin typeface="Times New Roman" panose="02020603050405020304" pitchFamily="18" charset="0"/>
                <a:ea typeface="+mn-ea"/>
                <a:cs typeface="Times New Roman" panose="02020603050405020304" pitchFamily="18" charset="0"/>
              </a:rPr>
              <a:t>The hidden state acts as the neural networks memory. It holds information on previous data the network has seen before.</a:t>
            </a:r>
          </a:p>
        </p:txBody>
      </p:sp>
      <p:pic>
        <p:nvPicPr>
          <p:cNvPr id="2" name="Content Placeholder 1" descr="263600651_282290040512529_2726745380732918885_n"/>
          <p:cNvPicPr>
            <a:picLocks noGrp="1" noChangeAspect="1"/>
          </p:cNvPicPr>
          <p:nvPr>
            <p:ph sz="half" idx="2"/>
          </p:nvPr>
        </p:nvPicPr>
        <p:blipFill>
          <a:blip r:embed="rId2"/>
          <a:stretch>
            <a:fillRect/>
          </a:stretch>
        </p:blipFill>
        <p:spPr>
          <a:xfrm>
            <a:off x="4017645" y="1295400"/>
            <a:ext cx="4799330" cy="1910080"/>
          </a:xfrm>
          <a:prstGeom prst="rect">
            <a:avLst/>
          </a:prstGeom>
        </p:spPr>
      </p:pic>
      <p:pic>
        <p:nvPicPr>
          <p:cNvPr id="3" name="Picture 2" descr="263602700_283708653688210_1830118106991543135_n"/>
          <p:cNvPicPr>
            <a:picLocks noChangeAspect="1"/>
          </p:cNvPicPr>
          <p:nvPr/>
        </p:nvPicPr>
        <p:blipFill>
          <a:blip r:embed="rId3"/>
          <a:stretch>
            <a:fillRect/>
          </a:stretch>
        </p:blipFill>
        <p:spPr>
          <a:xfrm>
            <a:off x="4133850" y="3453765"/>
            <a:ext cx="4958080" cy="2508885"/>
          </a:xfrm>
          <a:prstGeom prst="rect">
            <a:avLst/>
          </a:prstGeom>
        </p:spPr>
      </p:pic>
    </p:spTree>
  </p:cSld>
  <p:clrMapOvr>
    <a:masterClrMapping/>
  </p:clrMapOvr>
  <p:transition spd="slow">
    <p:cove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RNN Cell</a:t>
            </a:r>
          </a:p>
        </p:txBody>
      </p:sp>
      <p:sp>
        <p:nvSpPr>
          <p:cNvPr id="102403" name="Content Placeholder 2"/>
          <p:cNvSpPr>
            <a:spLocks noGrp="1"/>
          </p:cNvSpPr>
          <p:nvPr>
            <p:ph sz="half" idx="1"/>
          </p:nvPr>
        </p:nvSpPr>
        <p:spPr>
          <a:xfrm>
            <a:off x="93345" y="991870"/>
            <a:ext cx="8830945" cy="1510030"/>
          </a:xfrm>
        </p:spPr>
        <p:txBody>
          <a:bodyPr vert="horz" wrap="square" lIns="91440" tIns="45720" rIns="91440" bIns="45720" anchor="t" anchorCtr="0"/>
          <a:lstStyle/>
          <a:p>
            <a:pPr>
              <a:buSzPct val="60000"/>
            </a:pPr>
            <a:r>
              <a:rPr lang="en-US" altLang="en-US" sz="2000" dirty="0">
                <a:latin typeface="Times New Roman" panose="02020603050405020304" pitchFamily="18" charset="0"/>
                <a:ea typeface="+mn-ea"/>
                <a:cs typeface="Times New Roman" panose="02020603050405020304" pitchFamily="18" charset="0"/>
              </a:rPr>
              <a:t>First, the input and previous hidden state are combined to form a vector.</a:t>
            </a:r>
          </a:p>
          <a:p>
            <a:pPr>
              <a:buSzPct val="60000"/>
            </a:pPr>
            <a:r>
              <a:rPr lang="en-US" altLang="en-US" sz="2000" dirty="0">
                <a:latin typeface="Times New Roman" panose="02020603050405020304" pitchFamily="18" charset="0"/>
                <a:ea typeface="+mn-ea"/>
                <a:cs typeface="Times New Roman" panose="02020603050405020304" pitchFamily="18" charset="0"/>
              </a:rPr>
              <a:t>That vector now has information on the current input and previous inputs. </a:t>
            </a:r>
          </a:p>
          <a:p>
            <a:pPr>
              <a:buSzPct val="60000"/>
            </a:pPr>
            <a:r>
              <a:rPr lang="en-US" altLang="en-US" sz="2000" dirty="0">
                <a:latin typeface="Times New Roman" panose="02020603050405020304" pitchFamily="18" charset="0"/>
                <a:ea typeface="+mn-ea"/>
                <a:cs typeface="Times New Roman" panose="02020603050405020304" pitchFamily="18" charset="0"/>
              </a:rPr>
              <a:t>The vector goes through the tanh activation, and the output is the new hidden state, or the memory of the network.</a:t>
            </a:r>
          </a:p>
        </p:txBody>
      </p:sp>
      <p:pic>
        <p:nvPicPr>
          <p:cNvPr id="2" name="Content Placeholder 1" descr="263455048_328393722096778_8815952254423663477_n"/>
          <p:cNvPicPr>
            <a:picLocks noGrp="1" noChangeAspect="1"/>
          </p:cNvPicPr>
          <p:nvPr>
            <p:ph sz="half" idx="2"/>
          </p:nvPr>
        </p:nvPicPr>
        <p:blipFill>
          <a:blip r:embed="rId2"/>
          <a:stretch>
            <a:fillRect/>
          </a:stretch>
        </p:blipFill>
        <p:spPr>
          <a:xfrm>
            <a:off x="984250" y="2582545"/>
            <a:ext cx="7395210" cy="3528695"/>
          </a:xfrm>
          <a:prstGeom prst="rect">
            <a:avLst/>
          </a:prstGeom>
        </p:spPr>
      </p:pic>
    </p:spTree>
  </p:cSld>
  <p:clrMapOvr>
    <a:masterClrMapping/>
  </p:clrMapOvr>
  <p:transition spd="slow">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Tanh activation</a:t>
            </a:r>
          </a:p>
        </p:txBody>
      </p:sp>
      <p:sp>
        <p:nvSpPr>
          <p:cNvPr id="102403" name="Content Placeholder 2"/>
          <p:cNvSpPr>
            <a:spLocks noGrp="1"/>
          </p:cNvSpPr>
          <p:nvPr>
            <p:ph sz="half" idx="1"/>
          </p:nvPr>
        </p:nvSpPr>
        <p:spPr>
          <a:xfrm>
            <a:off x="84455" y="982345"/>
            <a:ext cx="4411345" cy="4885055"/>
          </a:xfrm>
        </p:spPr>
        <p:txBody>
          <a:bodyPr vert="horz" wrap="square" lIns="91440" tIns="45720" rIns="91440" bIns="45720" anchor="t" anchorCtr="0"/>
          <a:lstStyle/>
          <a:p>
            <a:pPr>
              <a:buSzPct val="60000"/>
            </a:pPr>
            <a:r>
              <a:rPr lang="en-US" altLang="en-US" sz="1800" dirty="0">
                <a:latin typeface="Times New Roman" panose="02020603050405020304" pitchFamily="18" charset="0"/>
                <a:ea typeface="+mn-ea"/>
                <a:cs typeface="Times New Roman" panose="02020603050405020304" pitchFamily="18" charset="0"/>
              </a:rPr>
              <a:t>The tanh activation is used to help regulate the values flowing through the network.</a:t>
            </a:r>
          </a:p>
          <a:p>
            <a:pPr>
              <a:buSzPct val="60000"/>
            </a:pPr>
            <a:r>
              <a:rPr lang="en-US" altLang="en-US" sz="1800" dirty="0">
                <a:latin typeface="Times New Roman" panose="02020603050405020304" pitchFamily="18" charset="0"/>
                <a:ea typeface="+mn-ea"/>
                <a:cs typeface="Times New Roman" panose="02020603050405020304" pitchFamily="18" charset="0"/>
              </a:rPr>
              <a:t>The tanh function squishes values to always be between -1 and 1.</a:t>
            </a:r>
          </a:p>
          <a:p>
            <a:pPr>
              <a:buSzPct val="60000"/>
            </a:pPr>
            <a:r>
              <a:rPr lang="en-US" altLang="en-US" sz="1800" dirty="0">
                <a:latin typeface="Times New Roman" panose="02020603050405020304" pitchFamily="18" charset="0"/>
                <a:ea typeface="+mn-ea"/>
                <a:cs typeface="Times New Roman" panose="02020603050405020304" pitchFamily="18" charset="0"/>
              </a:rPr>
              <a:t>When vectors are flowing through a neural network, it undergoes many transformations due to various math operations. So imagine a value that continues to be multiplied by let’s say 3</a:t>
            </a:r>
          </a:p>
        </p:txBody>
      </p:sp>
      <p:pic>
        <p:nvPicPr>
          <p:cNvPr id="2" name="Content Placeholder 1" descr="263749124_895894271120923_7700687473847980851_n"/>
          <p:cNvPicPr>
            <a:picLocks noGrp="1" noChangeAspect="1"/>
          </p:cNvPicPr>
          <p:nvPr>
            <p:ph sz="half" idx="2"/>
          </p:nvPr>
        </p:nvPicPr>
        <p:blipFill>
          <a:blip r:embed="rId2"/>
          <a:stretch>
            <a:fillRect/>
          </a:stretch>
        </p:blipFill>
        <p:spPr>
          <a:xfrm>
            <a:off x="4670425" y="1236980"/>
            <a:ext cx="4451350" cy="2958465"/>
          </a:xfrm>
          <a:prstGeom prst="rect">
            <a:avLst/>
          </a:prstGeom>
        </p:spPr>
      </p:pic>
      <p:pic>
        <p:nvPicPr>
          <p:cNvPr id="3" name="Picture 2" descr="263445561_385661403297540_475364478035163120_n"/>
          <p:cNvPicPr>
            <a:picLocks noChangeAspect="1"/>
          </p:cNvPicPr>
          <p:nvPr/>
        </p:nvPicPr>
        <p:blipFill>
          <a:blip r:embed="rId3"/>
          <a:stretch>
            <a:fillRect/>
          </a:stretch>
        </p:blipFill>
        <p:spPr>
          <a:xfrm>
            <a:off x="47625" y="4419600"/>
            <a:ext cx="9048750" cy="1200150"/>
          </a:xfrm>
          <a:prstGeom prst="rect">
            <a:avLst/>
          </a:prstGeom>
        </p:spPr>
      </p:pic>
    </p:spTree>
  </p:cSld>
  <p:clrMapOvr>
    <a:masterClrMapping/>
  </p:clrMapOvr>
  <p:transition spd="slow">
    <p:cove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sym typeface="+mn-ea"/>
              </a:rPr>
              <a:t>Tanh activation(Contd...)</a:t>
            </a:r>
            <a:endParaRPr lang="en-US" altLang="en-US" sz="3600" dirty="0">
              <a:latin typeface="Arial Rounded MT Bold" panose="020F0704030504030204" pitchFamily="34" charset="0"/>
            </a:endParaRPr>
          </a:p>
        </p:txBody>
      </p:sp>
      <p:sp>
        <p:nvSpPr>
          <p:cNvPr id="102403" name="Content Placeholder 2"/>
          <p:cNvSpPr>
            <a:spLocks noGrp="1"/>
          </p:cNvSpPr>
          <p:nvPr>
            <p:ph sz="half" idx="1"/>
          </p:nvPr>
        </p:nvSpPr>
        <p:spPr>
          <a:xfrm>
            <a:off x="95250" y="1057910"/>
            <a:ext cx="9029700" cy="2155190"/>
          </a:xfrm>
        </p:spPr>
        <p:txBody>
          <a:bodyPr vert="horz" wrap="square" lIns="91440" tIns="45720" rIns="91440" bIns="45720" anchor="t" anchorCtr="0"/>
          <a:lstStyle/>
          <a:p>
            <a:pPr>
              <a:buSzPct val="60000"/>
            </a:pPr>
            <a:r>
              <a:rPr lang="en-US" altLang="en-US" sz="2000" dirty="0">
                <a:latin typeface="Times New Roman" panose="02020603050405020304" pitchFamily="18" charset="0"/>
                <a:ea typeface="+mn-ea"/>
                <a:cs typeface="Times New Roman" panose="02020603050405020304" pitchFamily="18" charset="0"/>
              </a:rPr>
              <a:t>A tanh function ensures that the values stay between -1 and 1, thus regulating the output of the neural network.</a:t>
            </a:r>
          </a:p>
          <a:p>
            <a:pPr>
              <a:buSzPct val="60000"/>
            </a:pPr>
            <a:r>
              <a:rPr lang="en-US" altLang="en-US" sz="2000" dirty="0">
                <a:latin typeface="Times New Roman" panose="02020603050405020304" pitchFamily="18" charset="0"/>
                <a:ea typeface="+mn-ea"/>
                <a:cs typeface="Times New Roman" panose="02020603050405020304" pitchFamily="18" charset="0"/>
              </a:rPr>
              <a:t> You can see how the same values from above remain between the boundaries allowed by the tanh function.</a:t>
            </a:r>
          </a:p>
        </p:txBody>
      </p:sp>
      <p:pic>
        <p:nvPicPr>
          <p:cNvPr id="4" name="Content Placeholder 3" descr="263679304_452478506245153_5687699282263705942_n"/>
          <p:cNvPicPr>
            <a:picLocks noGrp="1" noChangeAspect="1"/>
          </p:cNvPicPr>
          <p:nvPr>
            <p:ph sz="half" idx="2"/>
          </p:nvPr>
        </p:nvPicPr>
        <p:blipFill>
          <a:blip r:embed="rId2"/>
          <a:stretch>
            <a:fillRect/>
          </a:stretch>
        </p:blipFill>
        <p:spPr>
          <a:xfrm>
            <a:off x="559435" y="3299460"/>
            <a:ext cx="8355965" cy="2179320"/>
          </a:xfrm>
          <a:prstGeom prst="rect">
            <a:avLst/>
          </a:prstGeom>
        </p:spPr>
      </p:pic>
    </p:spTree>
  </p:cSld>
  <p:clrMapOvr>
    <a:masterClrMapping/>
  </p:clrMapOvr>
  <p:transition spd="slow">
    <p:cove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LSTM</a:t>
            </a:r>
          </a:p>
        </p:txBody>
      </p:sp>
      <p:sp>
        <p:nvSpPr>
          <p:cNvPr id="102403" name="Content Placeholder 2"/>
          <p:cNvSpPr>
            <a:spLocks noGrp="1"/>
          </p:cNvSpPr>
          <p:nvPr>
            <p:ph sz="half" idx="1"/>
          </p:nvPr>
        </p:nvSpPr>
        <p:spPr>
          <a:xfrm>
            <a:off x="162560" y="1009650"/>
            <a:ext cx="8885555" cy="1812290"/>
          </a:xfrm>
        </p:spPr>
        <p:txBody>
          <a:bodyPr vert="horz" wrap="square" lIns="91440" tIns="45720" rIns="91440" bIns="45720" anchor="t" anchorCtr="0"/>
          <a:lstStyle/>
          <a:p>
            <a:pPr>
              <a:buSzPct val="60000"/>
            </a:pPr>
            <a:r>
              <a:rPr lang="en-US" altLang="en-US" sz="1800" dirty="0">
                <a:latin typeface="Times New Roman" panose="02020603050405020304" pitchFamily="18" charset="0"/>
                <a:ea typeface="+mn-ea"/>
                <a:cs typeface="Times New Roman" panose="02020603050405020304" pitchFamily="18" charset="0"/>
              </a:rPr>
              <a:t>An LSTM has a similar control flow as a recurrent neural network. It processes data passing on information as it propagates forward.</a:t>
            </a:r>
          </a:p>
          <a:p>
            <a:pPr>
              <a:buSzPct val="60000"/>
            </a:pPr>
            <a:r>
              <a:rPr lang="en-US" altLang="en-US" sz="1800" dirty="0">
                <a:latin typeface="Times New Roman" panose="02020603050405020304" pitchFamily="18" charset="0"/>
                <a:ea typeface="+mn-ea"/>
                <a:cs typeface="Times New Roman" panose="02020603050405020304" pitchFamily="18" charset="0"/>
              </a:rPr>
              <a:t>These operations are used to allow the LSTM to keep or forget information.</a:t>
            </a:r>
          </a:p>
          <a:p>
            <a:pPr>
              <a:buSzPct val="60000"/>
            </a:pPr>
            <a:r>
              <a:rPr lang="en-US" altLang="en-US" sz="1800" dirty="0">
                <a:latin typeface="Times New Roman" panose="02020603050405020304" pitchFamily="18" charset="0"/>
                <a:ea typeface="+mn-ea"/>
                <a:cs typeface="Times New Roman" panose="02020603050405020304" pitchFamily="18" charset="0"/>
              </a:rPr>
              <a:t>The cell state act as a transport highway .</a:t>
            </a:r>
          </a:p>
          <a:p>
            <a:pPr>
              <a:buSzPct val="60000"/>
            </a:pPr>
            <a:r>
              <a:rPr lang="en-US" altLang="en-US" sz="1800" dirty="0">
                <a:latin typeface="Times New Roman" panose="02020603050405020304" pitchFamily="18" charset="0"/>
                <a:ea typeface="+mn-ea"/>
                <a:cs typeface="Times New Roman" panose="02020603050405020304" pitchFamily="18" charset="0"/>
              </a:rPr>
              <a:t>LSTM reduces the effects of short-term memory.</a:t>
            </a:r>
          </a:p>
        </p:txBody>
      </p:sp>
      <p:pic>
        <p:nvPicPr>
          <p:cNvPr id="3" name="Content Placeholder 2" descr="262732053_4461958557236822_1898495424293355856_n"/>
          <p:cNvPicPr>
            <a:picLocks noGrp="1" noChangeAspect="1"/>
          </p:cNvPicPr>
          <p:nvPr>
            <p:ph sz="half" idx="2"/>
          </p:nvPr>
        </p:nvPicPr>
        <p:blipFill>
          <a:blip r:embed="rId2"/>
          <a:stretch>
            <a:fillRect/>
          </a:stretch>
        </p:blipFill>
        <p:spPr>
          <a:xfrm>
            <a:off x="1600200" y="2820035"/>
            <a:ext cx="4713605" cy="2821305"/>
          </a:xfrm>
          <a:prstGeom prst="rect">
            <a:avLst/>
          </a:prstGeom>
        </p:spPr>
      </p:pic>
    </p:spTree>
  </p:cSld>
  <p:clrMapOvr>
    <a:masterClrMapping/>
  </p:clrMapOvr>
  <p:transition spd="slow">
    <p:cove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Sigmoid Activation</a:t>
            </a:r>
          </a:p>
        </p:txBody>
      </p:sp>
      <p:sp>
        <p:nvSpPr>
          <p:cNvPr id="102403" name="Content Placeholder 2"/>
          <p:cNvSpPr>
            <a:spLocks noGrp="1"/>
          </p:cNvSpPr>
          <p:nvPr>
            <p:ph sz="half" idx="1"/>
          </p:nvPr>
        </p:nvSpPr>
        <p:spPr>
          <a:xfrm>
            <a:off x="56515" y="1009650"/>
            <a:ext cx="9025255" cy="1993265"/>
          </a:xfrm>
        </p:spPr>
        <p:txBody>
          <a:bodyPr vert="horz" wrap="square" lIns="91440" tIns="45720" rIns="91440" bIns="45720" anchor="t" anchorCtr="0"/>
          <a:lstStyle/>
          <a:p>
            <a:pPr>
              <a:buSzPct val="60000"/>
            </a:pPr>
            <a:r>
              <a:rPr lang="en-US" altLang="en-US" sz="2000" dirty="0">
                <a:latin typeface="Times New Roman" panose="02020603050405020304" pitchFamily="18" charset="0"/>
                <a:ea typeface="+mn-ea"/>
                <a:cs typeface="Times New Roman" panose="02020603050405020304" pitchFamily="18" charset="0"/>
              </a:rPr>
              <a:t>A sigmoid activation is similar to the tanh activation. Instead of squishing values between -1 and 1, it squishes values between 0 and 1.</a:t>
            </a:r>
          </a:p>
          <a:p>
            <a:pPr>
              <a:buSzPct val="60000"/>
            </a:pPr>
            <a:r>
              <a:rPr lang="en-US" altLang="en-US" sz="2000" dirty="0">
                <a:latin typeface="Times New Roman" panose="02020603050405020304" pitchFamily="18" charset="0"/>
                <a:ea typeface="+mn-ea"/>
                <a:cs typeface="Times New Roman" panose="02020603050405020304" pitchFamily="18" charset="0"/>
              </a:rPr>
              <a:t>helpful to update or forget data .</a:t>
            </a:r>
          </a:p>
          <a:p>
            <a:pPr>
              <a:buSzPct val="60000"/>
            </a:pPr>
            <a:r>
              <a:rPr lang="en-US" altLang="en-US" sz="2000" dirty="0">
                <a:latin typeface="Times New Roman" panose="02020603050405020304" pitchFamily="18" charset="0"/>
                <a:ea typeface="+mn-ea"/>
                <a:cs typeface="Times New Roman" panose="02020603050405020304" pitchFamily="18" charset="0"/>
              </a:rPr>
              <a:t>Any number getting multiplied by 0 is 0, causing values to disappears or be “forgotten.” Any number multiplied by 1 is the same value therefore that value stay’s the same or is “kept.</a:t>
            </a:r>
          </a:p>
        </p:txBody>
      </p:sp>
      <p:pic>
        <p:nvPicPr>
          <p:cNvPr id="2" name="Content Placeholder 1" descr="263666656_1311389499326315_3720796838911266517_n"/>
          <p:cNvPicPr>
            <a:picLocks noGrp="1" noChangeAspect="1"/>
          </p:cNvPicPr>
          <p:nvPr>
            <p:ph sz="half" idx="2"/>
          </p:nvPr>
        </p:nvPicPr>
        <p:blipFill>
          <a:blip r:embed="rId2"/>
          <a:stretch>
            <a:fillRect/>
          </a:stretch>
        </p:blipFill>
        <p:spPr>
          <a:xfrm>
            <a:off x="1600200" y="3277235"/>
            <a:ext cx="5725795" cy="2265680"/>
          </a:xfrm>
          <a:prstGeom prst="rect">
            <a:avLst/>
          </a:prstGeom>
        </p:spPr>
      </p:pic>
    </p:spTree>
  </p:cSld>
  <p:clrMapOvr>
    <a:masterClrMapping/>
  </p:clrMapOvr>
  <p:transition spd="slow">
    <p:cove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Forget Gate</a:t>
            </a:r>
          </a:p>
        </p:txBody>
      </p:sp>
      <p:sp>
        <p:nvSpPr>
          <p:cNvPr id="103427" name="Content Placeholder 2"/>
          <p:cNvSpPr>
            <a:spLocks noGrp="1"/>
          </p:cNvSpPr>
          <p:nvPr>
            <p:ph sz="half" idx="1"/>
          </p:nvPr>
        </p:nvSpPr>
        <p:spPr>
          <a:xfrm>
            <a:off x="114300" y="982345"/>
            <a:ext cx="8416290" cy="1969770"/>
          </a:xfrm>
        </p:spPr>
        <p:txBody>
          <a:bodyPr vert="horz" wrap="square" lIns="91440" tIns="45720" rIns="91440" bIns="45720" anchor="t" anchorCtr="0"/>
          <a:lstStyle/>
          <a:p>
            <a:pPr>
              <a:buSzPct val="60000"/>
            </a:pPr>
            <a:r>
              <a:rPr lang="en-US" altLang="en-US" sz="2000" dirty="0">
                <a:latin typeface="Times New Roman" panose="02020603050405020304" pitchFamily="18" charset="0"/>
                <a:ea typeface="+mn-ea"/>
                <a:cs typeface="Times New Roman" panose="02020603050405020304" pitchFamily="18" charset="0"/>
              </a:rPr>
              <a:t>This gate decides what information should be thrown away or kept. </a:t>
            </a:r>
          </a:p>
          <a:p>
            <a:pPr>
              <a:buSzPct val="60000"/>
            </a:pPr>
            <a:r>
              <a:rPr lang="en-US" altLang="en-US" sz="2000" dirty="0">
                <a:latin typeface="Times New Roman" panose="02020603050405020304" pitchFamily="18" charset="0"/>
                <a:ea typeface="+mn-ea"/>
                <a:cs typeface="Times New Roman" panose="02020603050405020304" pitchFamily="18" charset="0"/>
              </a:rPr>
              <a:t>Information from the previous hidden state and information from the current input is passed through the sigmoid function. </a:t>
            </a:r>
          </a:p>
          <a:p>
            <a:pPr>
              <a:buSzPct val="60000"/>
            </a:pPr>
            <a:r>
              <a:rPr lang="en-US" altLang="en-US" sz="2000" dirty="0">
                <a:latin typeface="Times New Roman" panose="02020603050405020304" pitchFamily="18" charset="0"/>
                <a:ea typeface="+mn-ea"/>
                <a:cs typeface="Times New Roman" panose="02020603050405020304" pitchFamily="18" charset="0"/>
              </a:rPr>
              <a:t>Values come out between 0 and 1. The closer to 0 means to forget, and the closer to 1 means to keep.</a:t>
            </a:r>
          </a:p>
        </p:txBody>
      </p:sp>
      <p:pic>
        <p:nvPicPr>
          <p:cNvPr id="2" name="Content Placeholder 1" descr="263407181_464460028430776_7469522726291530298_n"/>
          <p:cNvPicPr>
            <a:picLocks noGrp="1" noChangeAspect="1"/>
          </p:cNvPicPr>
          <p:nvPr>
            <p:ph sz="half" idx="2"/>
          </p:nvPr>
        </p:nvPicPr>
        <p:blipFill>
          <a:blip r:embed="rId2"/>
          <a:stretch>
            <a:fillRect/>
          </a:stretch>
        </p:blipFill>
        <p:spPr>
          <a:xfrm>
            <a:off x="1488440" y="3161665"/>
            <a:ext cx="5042535" cy="2653665"/>
          </a:xfrm>
          <a:prstGeom prst="rect">
            <a:avLst/>
          </a:prstGeom>
        </p:spPr>
      </p:pic>
    </p:spTree>
  </p:cSld>
  <p:clrMapOvr>
    <a:masterClrMapping/>
  </p:clrMapOvr>
  <p:transition spd="slow">
    <p:cove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Input Gate</a:t>
            </a:r>
          </a:p>
        </p:txBody>
      </p:sp>
      <p:sp>
        <p:nvSpPr>
          <p:cNvPr id="103427" name="Content Placeholder 2"/>
          <p:cNvSpPr>
            <a:spLocks noGrp="1"/>
          </p:cNvSpPr>
          <p:nvPr>
            <p:ph sz="half" idx="1"/>
          </p:nvPr>
        </p:nvSpPr>
        <p:spPr>
          <a:xfrm>
            <a:off x="114300" y="982345"/>
            <a:ext cx="8416290" cy="1969770"/>
          </a:xfrm>
        </p:spPr>
        <p:txBody>
          <a:bodyPr vert="horz" wrap="square" lIns="91440" tIns="45720" rIns="91440" bIns="45720" anchor="t" anchorCtr="0"/>
          <a:lstStyle/>
          <a:p>
            <a:pPr>
              <a:buSzPct val="60000"/>
            </a:pPr>
            <a:r>
              <a:rPr lang="en-US" altLang="en-US" sz="2000" dirty="0">
                <a:latin typeface="Times New Roman" panose="02020603050405020304" pitchFamily="18" charset="0"/>
                <a:ea typeface="+mn-ea"/>
                <a:cs typeface="Times New Roman" panose="02020603050405020304" pitchFamily="18" charset="0"/>
              </a:rPr>
              <a:t>To update the cell state, we have the input gate.</a:t>
            </a:r>
          </a:p>
          <a:p>
            <a:pPr>
              <a:buSzPct val="60000"/>
            </a:pPr>
            <a:r>
              <a:rPr lang="en-US" altLang="en-US" sz="2000" dirty="0">
                <a:latin typeface="Times New Roman" panose="02020603050405020304" pitchFamily="18" charset="0"/>
                <a:ea typeface="+mn-ea"/>
                <a:cs typeface="Times New Roman" panose="02020603050405020304" pitchFamily="18" charset="0"/>
              </a:rPr>
              <a:t> First, we pass the previous hidden state and current input into a sigmoid function. That decides which values will be updated by transforming the values to be between 0 and 1. 0 means not important, and 1 means important.</a:t>
            </a:r>
          </a:p>
          <a:p>
            <a:pPr>
              <a:buSzPct val="60000"/>
            </a:pPr>
            <a:r>
              <a:rPr lang="en-US" altLang="en-US" sz="2000" dirty="0">
                <a:latin typeface="Times New Roman" panose="02020603050405020304" pitchFamily="18" charset="0"/>
                <a:ea typeface="+mn-ea"/>
                <a:cs typeface="Times New Roman" panose="02020603050405020304" pitchFamily="18" charset="0"/>
              </a:rPr>
              <a:t>We also pass the hidden state and current input into the tanh function to squish values between -1 and 1 to help regulate the network.</a:t>
            </a:r>
          </a:p>
        </p:txBody>
      </p:sp>
      <p:pic>
        <p:nvPicPr>
          <p:cNvPr id="4" name="Content Placeholder 3" descr="2"/>
          <p:cNvPicPr>
            <a:picLocks noGrp="1" noChangeAspect="1"/>
          </p:cNvPicPr>
          <p:nvPr>
            <p:ph sz="half" idx="2"/>
          </p:nvPr>
        </p:nvPicPr>
        <p:blipFill>
          <a:blip r:embed="rId2"/>
          <a:stretch>
            <a:fillRect/>
          </a:stretch>
        </p:blipFill>
        <p:spPr>
          <a:xfrm>
            <a:off x="609600" y="2972435"/>
            <a:ext cx="7752080" cy="3149600"/>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Filter</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Why  filter size of odd numbers are preferred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4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We know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400" b="1"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p = (f-1)/2 </a:t>
            </a:r>
            <a:r>
              <a:rPr kumimoji="0"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where,    p =  padding size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f = the size of filter</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By convention of computer vision filter size is usually odd(3*3,5*5 etc). Reasons are: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1.If f is even then we need asymmetric padding(Pad more on left or right)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2.Odd size filter has a central position , thus we have the central distinguished pixel so that we can find positions of the filter appropriately.</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Cell State</a:t>
            </a:r>
          </a:p>
        </p:txBody>
      </p:sp>
      <p:sp>
        <p:nvSpPr>
          <p:cNvPr id="103427" name="Content Placeholder 2"/>
          <p:cNvSpPr>
            <a:spLocks noGrp="1"/>
          </p:cNvSpPr>
          <p:nvPr>
            <p:ph sz="half" idx="1"/>
          </p:nvPr>
        </p:nvSpPr>
        <p:spPr>
          <a:xfrm>
            <a:off x="45720" y="1028065"/>
            <a:ext cx="8826500" cy="1653540"/>
          </a:xfrm>
        </p:spPr>
        <p:txBody>
          <a:bodyPr vert="horz" wrap="square" lIns="91440" tIns="45720" rIns="91440" bIns="45720" anchor="t" anchorCtr="0"/>
          <a:lstStyle/>
          <a:p>
            <a:pPr>
              <a:buSzPct val="60000"/>
            </a:pPr>
            <a:r>
              <a:rPr lang="en-US" altLang="en-US" sz="1800" dirty="0">
                <a:latin typeface="Times New Roman" panose="02020603050405020304" pitchFamily="18" charset="0"/>
                <a:ea typeface="+mn-ea"/>
                <a:cs typeface="Times New Roman" panose="02020603050405020304" pitchFamily="18" charset="0"/>
              </a:rPr>
              <a:t>First, the cell state gets pointwise multiplied by the forget vector.This has a possibility of dropping values in the cell state if it gets multiplied by values near 0. </a:t>
            </a:r>
          </a:p>
          <a:p>
            <a:pPr>
              <a:buSzPct val="60000"/>
            </a:pPr>
            <a:r>
              <a:rPr lang="en-US" altLang="en-US" sz="1800" dirty="0">
                <a:latin typeface="Times New Roman" panose="02020603050405020304" pitchFamily="18" charset="0"/>
                <a:ea typeface="+mn-ea"/>
                <a:cs typeface="Times New Roman" panose="02020603050405020304" pitchFamily="18" charset="0"/>
              </a:rPr>
              <a:t>Then we take the output from the input gate and do a pointwise addition which updates the cell state to new values that the neural network finds relevant. That gives us our new cell state.</a:t>
            </a:r>
          </a:p>
          <a:p>
            <a:pPr>
              <a:buSzPct val="60000"/>
            </a:pPr>
            <a:endParaRPr lang="en-US" altLang="en-US" sz="1800" dirty="0">
              <a:latin typeface="Times New Roman" panose="02020603050405020304" pitchFamily="18" charset="0"/>
              <a:ea typeface="+mn-ea"/>
              <a:cs typeface="Times New Roman" panose="02020603050405020304" pitchFamily="18" charset="0"/>
            </a:endParaRPr>
          </a:p>
        </p:txBody>
      </p:sp>
      <p:pic>
        <p:nvPicPr>
          <p:cNvPr id="2" name="Content Placeholder 1" descr="1"/>
          <p:cNvPicPr>
            <a:picLocks noGrp="1" noChangeAspect="1"/>
          </p:cNvPicPr>
          <p:nvPr>
            <p:ph sz="half" idx="2"/>
          </p:nvPr>
        </p:nvPicPr>
        <p:blipFill>
          <a:blip r:embed="rId2"/>
          <a:stretch>
            <a:fillRect/>
          </a:stretch>
        </p:blipFill>
        <p:spPr>
          <a:xfrm>
            <a:off x="1600200" y="2591435"/>
            <a:ext cx="6025515" cy="3171190"/>
          </a:xfrm>
          <a:prstGeom prst="rect">
            <a:avLst/>
          </a:prstGeom>
        </p:spPr>
      </p:pic>
    </p:spTree>
  </p:cSld>
  <p:clrMapOvr>
    <a:masterClrMapping/>
  </p:clrMapOvr>
  <p:transition spd="slow">
    <p:cove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Output Gate</a:t>
            </a:r>
          </a:p>
        </p:txBody>
      </p:sp>
      <p:sp>
        <p:nvSpPr>
          <p:cNvPr id="103427" name="Content Placeholder 2"/>
          <p:cNvSpPr>
            <a:spLocks noGrp="1"/>
          </p:cNvSpPr>
          <p:nvPr>
            <p:ph sz="half" idx="1"/>
          </p:nvPr>
        </p:nvSpPr>
        <p:spPr>
          <a:xfrm>
            <a:off x="250825" y="982345"/>
            <a:ext cx="8364855" cy="2051050"/>
          </a:xfrm>
        </p:spPr>
        <p:txBody>
          <a:bodyPr vert="horz" wrap="square" lIns="91440" tIns="45720" rIns="91440" bIns="45720" anchor="t" anchorCtr="0"/>
          <a:lstStyle/>
          <a:p>
            <a:pPr>
              <a:buSzPct val="60000"/>
            </a:pPr>
            <a:r>
              <a:rPr lang="en-US" altLang="en-US" sz="2000" dirty="0">
                <a:latin typeface="Times New Roman" panose="02020603050405020304" pitchFamily="18" charset="0"/>
                <a:ea typeface="+mn-ea"/>
                <a:cs typeface="Times New Roman" panose="02020603050405020304" pitchFamily="18" charset="0"/>
              </a:rPr>
              <a:t>The output gate decides what the next hidden state should be.</a:t>
            </a:r>
          </a:p>
          <a:p>
            <a:pPr>
              <a:buSzPct val="60000"/>
            </a:pPr>
            <a:r>
              <a:rPr lang="en-US" altLang="en-US" sz="2000" dirty="0">
                <a:latin typeface="Times New Roman" panose="02020603050405020304" pitchFamily="18" charset="0"/>
                <a:ea typeface="+mn-ea"/>
                <a:cs typeface="Times New Roman" panose="02020603050405020304" pitchFamily="18" charset="0"/>
              </a:rPr>
              <a:t>First, we pass the previous hidden state and the current input into a sigmoid function. Then we pass the newly modified cell state to the tanh function.</a:t>
            </a:r>
          </a:p>
          <a:p>
            <a:pPr>
              <a:buSzPct val="60000"/>
            </a:pPr>
            <a:r>
              <a:rPr lang="en-US" altLang="en-US" sz="2000" dirty="0">
                <a:latin typeface="Times New Roman" panose="02020603050405020304" pitchFamily="18" charset="0"/>
                <a:ea typeface="+mn-ea"/>
                <a:cs typeface="Times New Roman" panose="02020603050405020304" pitchFamily="18" charset="0"/>
              </a:rPr>
              <a:t>We multiply the tanh output with the sigmoid output to decide what information the hidden state should carry. </a:t>
            </a:r>
          </a:p>
          <a:p>
            <a:pPr>
              <a:buSzPct val="60000"/>
            </a:pPr>
            <a:endParaRPr lang="en-US" altLang="en-US" sz="2000" dirty="0">
              <a:latin typeface="Times New Roman" panose="02020603050405020304" pitchFamily="18" charset="0"/>
              <a:ea typeface="+mn-ea"/>
              <a:cs typeface="Times New Roman" panose="02020603050405020304" pitchFamily="18" charset="0"/>
            </a:endParaRPr>
          </a:p>
        </p:txBody>
      </p:sp>
      <p:pic>
        <p:nvPicPr>
          <p:cNvPr id="2" name="Content Placeholder 1" descr="3"/>
          <p:cNvPicPr>
            <a:picLocks noGrp="1" noChangeAspect="1"/>
          </p:cNvPicPr>
          <p:nvPr>
            <p:ph sz="half" idx="2"/>
          </p:nvPr>
        </p:nvPicPr>
        <p:blipFill>
          <a:blip r:embed="rId2"/>
          <a:stretch>
            <a:fillRect/>
          </a:stretch>
        </p:blipFill>
        <p:spPr>
          <a:xfrm>
            <a:off x="1099185" y="2887345"/>
            <a:ext cx="6217920" cy="3088005"/>
          </a:xfrm>
          <a:prstGeom prst="rect">
            <a:avLst/>
          </a:prstGeom>
        </p:spPr>
      </p:pic>
    </p:spTree>
  </p:cSld>
  <p:clrMapOvr>
    <a:masterClrMapping/>
  </p:clrMapOvr>
  <p:transition spd="slow">
    <p:cove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GRU</a:t>
            </a:r>
          </a:p>
        </p:txBody>
      </p:sp>
      <p:sp>
        <p:nvSpPr>
          <p:cNvPr id="103427" name="Content Placeholder 2"/>
          <p:cNvSpPr>
            <a:spLocks noGrp="1"/>
          </p:cNvSpPr>
          <p:nvPr>
            <p:ph sz="half" idx="1"/>
          </p:nvPr>
        </p:nvSpPr>
        <p:spPr>
          <a:xfrm>
            <a:off x="88265" y="1000760"/>
            <a:ext cx="8973185" cy="2329815"/>
          </a:xfrm>
        </p:spPr>
        <p:txBody>
          <a:bodyPr vert="horz" wrap="square" lIns="91440" tIns="45720" rIns="91440" bIns="45720" anchor="t" anchorCtr="0"/>
          <a:lstStyle/>
          <a:p>
            <a:pPr marL="0" indent="0">
              <a:buSzPct val="60000"/>
              <a:buNone/>
            </a:pPr>
            <a:r>
              <a:rPr lang="en-US" altLang="en-US" sz="2000" dirty="0">
                <a:latin typeface="Times New Roman" panose="02020603050405020304" pitchFamily="18" charset="0"/>
                <a:ea typeface="+mn-ea"/>
                <a:cs typeface="Times New Roman" panose="02020603050405020304" pitchFamily="18" charset="0"/>
              </a:rPr>
              <a:t>GRU’s got rid of the cell state and used the hidden state to transfer information. </a:t>
            </a:r>
          </a:p>
          <a:p>
            <a:pPr>
              <a:buSzPct val="60000"/>
              <a:buFont typeface="Wingdings" panose="05000000000000000000" charset="0"/>
              <a:buChar char="v"/>
            </a:pPr>
            <a:r>
              <a:rPr lang="en-US" altLang="en-US" sz="2000" dirty="0">
                <a:latin typeface="Times New Roman" panose="02020603050405020304" pitchFamily="18" charset="0"/>
                <a:ea typeface="+mn-ea"/>
                <a:cs typeface="Times New Roman" panose="02020603050405020304" pitchFamily="18" charset="0"/>
              </a:rPr>
              <a:t>Update Gate</a:t>
            </a:r>
          </a:p>
          <a:p>
            <a:pPr marL="0" indent="0">
              <a:buSzPct val="60000"/>
              <a:buNone/>
            </a:pPr>
            <a:r>
              <a:rPr lang="en-US" altLang="en-US" sz="2000" dirty="0">
                <a:latin typeface="Times New Roman" panose="02020603050405020304" pitchFamily="18" charset="0"/>
                <a:ea typeface="+mn-ea"/>
                <a:cs typeface="Times New Roman" panose="02020603050405020304" pitchFamily="18" charset="0"/>
              </a:rPr>
              <a:t>The update gate acts similar to the forget and input gate of an LSTM. It decides what information to throw away and what new information to add.</a:t>
            </a:r>
          </a:p>
          <a:p>
            <a:pPr>
              <a:buSzPct val="60000"/>
              <a:buFont typeface="Wingdings" panose="05000000000000000000" charset="0"/>
              <a:buChar char="v"/>
            </a:pPr>
            <a:r>
              <a:rPr lang="en-US" altLang="en-US" sz="2000" dirty="0">
                <a:latin typeface="Times New Roman" panose="02020603050405020304" pitchFamily="18" charset="0"/>
                <a:ea typeface="+mn-ea"/>
                <a:cs typeface="Times New Roman" panose="02020603050405020304" pitchFamily="18" charset="0"/>
              </a:rPr>
              <a:t>Reset Gate</a:t>
            </a:r>
          </a:p>
          <a:p>
            <a:pPr marL="0" indent="0">
              <a:buSzPct val="60000"/>
              <a:buNone/>
            </a:pPr>
            <a:r>
              <a:rPr lang="en-US" altLang="en-US" sz="2000" dirty="0">
                <a:latin typeface="Times New Roman" panose="02020603050405020304" pitchFamily="18" charset="0"/>
                <a:ea typeface="+mn-ea"/>
                <a:cs typeface="Times New Roman" panose="02020603050405020304" pitchFamily="18" charset="0"/>
              </a:rPr>
              <a:t>The reset gate is another gate is used to decide how much past information to forget.</a:t>
            </a:r>
          </a:p>
        </p:txBody>
      </p:sp>
      <p:pic>
        <p:nvPicPr>
          <p:cNvPr id="2" name="Content Placeholder 1" descr="4"/>
          <p:cNvPicPr>
            <a:picLocks noGrp="1" noChangeAspect="1"/>
          </p:cNvPicPr>
          <p:nvPr>
            <p:ph sz="half" idx="2"/>
          </p:nvPr>
        </p:nvPicPr>
        <p:blipFill>
          <a:blip r:embed="rId2"/>
          <a:stretch>
            <a:fillRect/>
          </a:stretch>
        </p:blipFill>
        <p:spPr>
          <a:xfrm>
            <a:off x="2133600" y="3124835"/>
            <a:ext cx="4510405" cy="3067050"/>
          </a:xfrm>
          <a:prstGeom prst="rect">
            <a:avLst/>
          </a:prstGeom>
        </p:spPr>
      </p:pic>
    </p:spTree>
  </p:cSld>
  <p:clrMapOvr>
    <a:masterClrMapping/>
  </p:clrMapOvr>
  <p:transition spd="slow">
    <p:cove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Under fitting</a:t>
            </a:r>
          </a:p>
        </p:txBody>
      </p:sp>
      <p:sp>
        <p:nvSpPr>
          <p:cNvPr id="103427"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60000"/>
            </a:pPr>
            <a:r>
              <a:rPr lang="en-US" altLang="en-US" b="1" dirty="0">
                <a:latin typeface="Times New Roman" panose="02020603050405020304" pitchFamily="18" charset="0"/>
                <a:ea typeface="+mn-ea"/>
                <a:cs typeface="Times New Roman" panose="02020603050405020304" pitchFamily="18" charset="0"/>
              </a:rPr>
              <a:t>Under fitting, </a:t>
            </a:r>
            <a:r>
              <a:rPr lang="en-US" altLang="en-US" dirty="0">
                <a:latin typeface="Times New Roman" panose="02020603050405020304" pitchFamily="18" charset="0"/>
                <a:ea typeface="+mn-ea"/>
                <a:cs typeface="Times New Roman" panose="02020603050405020304" pitchFamily="18" charset="0"/>
              </a:rPr>
              <a:t>occurs when our machine learning model is not able to capture the underlying trend of the data.</a:t>
            </a:r>
          </a:p>
        </p:txBody>
      </p:sp>
      <p:pic>
        <p:nvPicPr>
          <p:cNvPr id="103428" name="Picture 3"/>
          <p:cNvPicPr>
            <a:picLocks noChangeAspect="1"/>
          </p:cNvPicPr>
          <p:nvPr/>
        </p:nvPicPr>
        <p:blipFill>
          <a:blip r:embed="rId2"/>
          <a:stretch>
            <a:fillRect/>
          </a:stretch>
        </p:blipFill>
        <p:spPr>
          <a:xfrm>
            <a:off x="1981200" y="2341563"/>
            <a:ext cx="5619750" cy="3068637"/>
          </a:xfrm>
          <a:prstGeom prst="rect">
            <a:avLst/>
          </a:prstGeom>
          <a:noFill/>
          <a:ln w="9525">
            <a:noFill/>
          </a:ln>
        </p:spPr>
      </p:pic>
    </p:spTree>
  </p:cSld>
  <p:clrMapOvr>
    <a:masterClrMapping/>
  </p:clrMapOvr>
  <p:transition spd="slow">
    <p:cove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Over Fitting</a:t>
            </a:r>
          </a:p>
        </p:txBody>
      </p:sp>
      <p:sp>
        <p:nvSpPr>
          <p:cNvPr id="102403"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60000"/>
            </a:pPr>
            <a:r>
              <a:rPr lang="en-US" altLang="en-US" b="1" dirty="0">
                <a:latin typeface="Times New Roman" panose="02020603050405020304" pitchFamily="18" charset="0"/>
                <a:ea typeface="+mn-ea"/>
                <a:cs typeface="Times New Roman" panose="02020603050405020304" pitchFamily="18" charset="0"/>
              </a:rPr>
              <a:t>Overfitting,</a:t>
            </a:r>
            <a:r>
              <a:rPr lang="en-US" altLang="en-US" dirty="0">
                <a:latin typeface="Times New Roman" panose="02020603050405020304" pitchFamily="18" charset="0"/>
                <a:ea typeface="+mn-ea"/>
                <a:cs typeface="Times New Roman" panose="02020603050405020304" pitchFamily="18" charset="0"/>
              </a:rPr>
              <a:t> occurs when model tries to cover all the data points or more than the required data points present in the given dataset , caching noise and inaccurate values present in the dataset.</a:t>
            </a:r>
          </a:p>
        </p:txBody>
      </p:sp>
      <p:pic>
        <p:nvPicPr>
          <p:cNvPr id="102404" name="Picture 3"/>
          <p:cNvPicPr>
            <a:picLocks noChangeAspect="1"/>
          </p:cNvPicPr>
          <p:nvPr/>
        </p:nvPicPr>
        <p:blipFill>
          <a:blip r:embed="rId2"/>
          <a:stretch>
            <a:fillRect/>
          </a:stretch>
        </p:blipFill>
        <p:spPr>
          <a:xfrm>
            <a:off x="2057400" y="3276600"/>
            <a:ext cx="4321175" cy="2400300"/>
          </a:xfrm>
          <a:prstGeom prst="rect">
            <a:avLst/>
          </a:prstGeom>
          <a:noFill/>
          <a:ln w="9525">
            <a:noFill/>
          </a:ln>
        </p:spPr>
      </p:pic>
    </p:spTree>
  </p:cSld>
  <p:clrMapOvr>
    <a:masterClrMapping/>
  </p:clrMapOvr>
  <p:transition spd="slow">
    <p:cove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Bias and variance</a:t>
            </a:r>
          </a:p>
        </p:txBody>
      </p:sp>
      <p:sp>
        <p:nvSpPr>
          <p:cNvPr id="104451"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60000"/>
            </a:pPr>
            <a:r>
              <a:rPr lang="en-US" altLang="en-US" sz="2400" b="1" dirty="0">
                <a:latin typeface="Times New Roman" panose="02020603050405020304" pitchFamily="18" charset="0"/>
                <a:ea typeface="+mn-ea"/>
                <a:cs typeface="Times New Roman" panose="02020603050405020304" pitchFamily="18" charset="0"/>
              </a:rPr>
              <a:t>Bias : </a:t>
            </a:r>
            <a:r>
              <a:rPr lang="en-US" altLang="en-US" sz="2400" dirty="0">
                <a:latin typeface="Times New Roman" panose="02020603050405020304" pitchFamily="18" charset="0"/>
                <a:ea typeface="+mn-ea"/>
                <a:cs typeface="Times New Roman" panose="02020603050405020304" pitchFamily="18" charset="0"/>
              </a:rPr>
              <a:t>It is the difference between the predicted values and the actual values.</a:t>
            </a:r>
          </a:p>
          <a:p>
            <a:pPr>
              <a:buSzPct val="60000"/>
            </a:pPr>
            <a:r>
              <a:rPr lang="en-US" altLang="en-US" sz="2400" b="1" dirty="0">
                <a:latin typeface="Times New Roman" panose="02020603050405020304" pitchFamily="18" charset="0"/>
                <a:ea typeface="+mn-ea"/>
                <a:cs typeface="Times New Roman" panose="02020603050405020304" pitchFamily="18" charset="0"/>
              </a:rPr>
              <a:t>Variance:</a:t>
            </a:r>
            <a:r>
              <a:rPr lang="en-US" altLang="en-US" sz="2400" dirty="0">
                <a:latin typeface="Times New Roman" panose="02020603050405020304" pitchFamily="18" charset="0"/>
                <a:ea typeface="+mn-ea"/>
                <a:cs typeface="Times New Roman" panose="02020603050405020304" pitchFamily="18" charset="0"/>
              </a:rPr>
              <a:t> If the machine learning model performs well with the training dataset, but does not perform well with the test dataset, then variance occurs.</a:t>
            </a:r>
          </a:p>
          <a:p>
            <a:pPr>
              <a:buSzPct val="60000"/>
            </a:pPr>
            <a:endParaRPr lang="en-US" altLang="en-US" dirty="0">
              <a:latin typeface="Times New Roman" panose="02020603050405020304" pitchFamily="18" charset="0"/>
              <a:ea typeface="+mn-ea"/>
              <a:cs typeface="Times New Roman" panose="02020603050405020304" pitchFamily="18" charset="0"/>
            </a:endParaRPr>
          </a:p>
        </p:txBody>
      </p:sp>
      <p:pic>
        <p:nvPicPr>
          <p:cNvPr id="104452" name="Picture 3"/>
          <p:cNvPicPr>
            <a:picLocks noChangeAspect="1"/>
          </p:cNvPicPr>
          <p:nvPr/>
        </p:nvPicPr>
        <p:blipFill>
          <a:blip r:embed="rId2"/>
          <a:stretch>
            <a:fillRect/>
          </a:stretch>
        </p:blipFill>
        <p:spPr>
          <a:xfrm>
            <a:off x="992188" y="2971800"/>
            <a:ext cx="7159625" cy="3322638"/>
          </a:xfrm>
          <a:prstGeom prst="rect">
            <a:avLst/>
          </a:prstGeom>
          <a:noFill/>
          <a:ln w="9525">
            <a:noFill/>
          </a:ln>
        </p:spPr>
      </p:pic>
    </p:spTree>
  </p:cSld>
  <p:clrMapOvr>
    <a:masterClrMapping/>
  </p:clrMapOvr>
  <p:transition spd="slow">
    <p:cove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Over Fitting</a:t>
            </a:r>
          </a:p>
        </p:txBody>
      </p:sp>
      <p:sp>
        <p:nvSpPr>
          <p:cNvPr id="102403"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60000"/>
            </a:pPr>
            <a:r>
              <a:rPr lang="en-US" altLang="en-US" b="1" dirty="0">
                <a:latin typeface="Times New Roman" panose="02020603050405020304" pitchFamily="18" charset="0"/>
                <a:ea typeface="+mn-ea"/>
                <a:cs typeface="Times New Roman" panose="02020603050405020304" pitchFamily="18" charset="0"/>
              </a:rPr>
              <a:t>Overfitting,</a:t>
            </a:r>
            <a:r>
              <a:rPr lang="en-US" altLang="en-US" dirty="0">
                <a:latin typeface="Times New Roman" panose="02020603050405020304" pitchFamily="18" charset="0"/>
                <a:ea typeface="+mn-ea"/>
                <a:cs typeface="Times New Roman" panose="02020603050405020304" pitchFamily="18" charset="0"/>
              </a:rPr>
              <a:t> occurs when model tries to cover all the data points or more than the required data points present in the given dataset , caching noise and inaccurate values present in the dataset.</a:t>
            </a:r>
          </a:p>
        </p:txBody>
      </p:sp>
      <p:pic>
        <p:nvPicPr>
          <p:cNvPr id="102404" name="Picture 3"/>
          <p:cNvPicPr>
            <a:picLocks noChangeAspect="1"/>
          </p:cNvPicPr>
          <p:nvPr/>
        </p:nvPicPr>
        <p:blipFill>
          <a:blip r:embed="rId2"/>
          <a:stretch>
            <a:fillRect/>
          </a:stretch>
        </p:blipFill>
        <p:spPr>
          <a:xfrm>
            <a:off x="2057400" y="3276600"/>
            <a:ext cx="4321175" cy="2400300"/>
          </a:xfrm>
          <a:prstGeom prst="rect">
            <a:avLst/>
          </a:prstGeom>
          <a:noFill/>
          <a:ln w="9525">
            <a:noFill/>
          </a:ln>
        </p:spPr>
      </p:pic>
    </p:spTree>
  </p:cSld>
  <p:clrMapOvr>
    <a:masterClrMapping/>
  </p:clrMapOvr>
  <p:transition spd="slow">
    <p:cove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Over Fitting</a:t>
            </a:r>
          </a:p>
        </p:txBody>
      </p:sp>
      <p:sp>
        <p:nvSpPr>
          <p:cNvPr id="102403"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60000"/>
            </a:pPr>
            <a:r>
              <a:rPr lang="en-US" altLang="en-US" b="1" dirty="0">
                <a:latin typeface="Times New Roman" panose="02020603050405020304" pitchFamily="18" charset="0"/>
                <a:ea typeface="+mn-ea"/>
                <a:cs typeface="Times New Roman" panose="02020603050405020304" pitchFamily="18" charset="0"/>
              </a:rPr>
              <a:t>Overfitting,</a:t>
            </a:r>
            <a:r>
              <a:rPr lang="en-US" altLang="en-US" dirty="0">
                <a:latin typeface="Times New Roman" panose="02020603050405020304" pitchFamily="18" charset="0"/>
                <a:ea typeface="+mn-ea"/>
                <a:cs typeface="Times New Roman" panose="02020603050405020304" pitchFamily="18" charset="0"/>
              </a:rPr>
              <a:t> occurs when model tries to cover all the data points or more than the required data points present in the given dataset , caching noise and inaccurate values present in the dataset.</a:t>
            </a:r>
          </a:p>
        </p:txBody>
      </p:sp>
      <p:pic>
        <p:nvPicPr>
          <p:cNvPr id="102404" name="Picture 3"/>
          <p:cNvPicPr>
            <a:picLocks noChangeAspect="1"/>
          </p:cNvPicPr>
          <p:nvPr/>
        </p:nvPicPr>
        <p:blipFill>
          <a:blip r:embed="rId2"/>
          <a:stretch>
            <a:fillRect/>
          </a:stretch>
        </p:blipFill>
        <p:spPr>
          <a:xfrm>
            <a:off x="2057400" y="3276600"/>
            <a:ext cx="4321175" cy="2400300"/>
          </a:xfrm>
          <a:prstGeom prst="rect">
            <a:avLst/>
          </a:prstGeom>
          <a:noFill/>
          <a:ln w="9525">
            <a:noFill/>
          </a:ln>
        </p:spPr>
      </p:pic>
    </p:spTree>
  </p:cSld>
  <p:clrMapOvr>
    <a:masterClrMapping/>
  </p:clrMapOvr>
  <p:transition spd="slow">
    <p:cove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Over Fitting</a:t>
            </a:r>
          </a:p>
        </p:txBody>
      </p:sp>
      <p:sp>
        <p:nvSpPr>
          <p:cNvPr id="102403"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60000"/>
            </a:pPr>
            <a:r>
              <a:rPr lang="en-US" altLang="en-US" b="1" dirty="0">
                <a:latin typeface="Times New Roman" panose="02020603050405020304" pitchFamily="18" charset="0"/>
                <a:ea typeface="+mn-ea"/>
                <a:cs typeface="Times New Roman" panose="02020603050405020304" pitchFamily="18" charset="0"/>
              </a:rPr>
              <a:t>Overfitting,</a:t>
            </a:r>
            <a:r>
              <a:rPr lang="en-US" altLang="en-US" dirty="0">
                <a:latin typeface="Times New Roman" panose="02020603050405020304" pitchFamily="18" charset="0"/>
                <a:ea typeface="+mn-ea"/>
                <a:cs typeface="Times New Roman" panose="02020603050405020304" pitchFamily="18" charset="0"/>
              </a:rPr>
              <a:t> occurs when model tries to cover all the data points or more than the required data points present in the given dataset , caching noise and inaccurate values present in the dataset.</a:t>
            </a:r>
          </a:p>
        </p:txBody>
      </p:sp>
      <p:pic>
        <p:nvPicPr>
          <p:cNvPr id="102404" name="Picture 3"/>
          <p:cNvPicPr>
            <a:picLocks noChangeAspect="1"/>
          </p:cNvPicPr>
          <p:nvPr/>
        </p:nvPicPr>
        <p:blipFill>
          <a:blip r:embed="rId2"/>
          <a:stretch>
            <a:fillRect/>
          </a:stretch>
        </p:blipFill>
        <p:spPr>
          <a:xfrm>
            <a:off x="2057400" y="3276600"/>
            <a:ext cx="4321175" cy="2400300"/>
          </a:xfrm>
          <a:prstGeom prst="rect">
            <a:avLst/>
          </a:prstGeom>
          <a:noFill/>
          <a:ln w="9525">
            <a:noFill/>
          </a:ln>
        </p:spPr>
      </p:pic>
    </p:spTree>
  </p:cSld>
  <p:clrMapOvr>
    <a:masterClrMapping/>
  </p:clrMapOvr>
  <p:transition spd="slow">
    <p:cove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Regularization</a:t>
            </a:r>
          </a:p>
        </p:txBody>
      </p:sp>
      <p:sp>
        <p:nvSpPr>
          <p:cNvPr id="78851" name="Content Placeholder 2"/>
          <p:cNvSpPr>
            <a:spLocks noGrp="1"/>
          </p:cNvSpPr>
          <p:nvPr>
            <p:ph sz="half" idx="1"/>
          </p:nvPr>
        </p:nvSpPr>
        <p:spPr>
          <a:xfrm>
            <a:off x="0" y="914400"/>
            <a:ext cx="5810250" cy="6248400"/>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charset="0"/>
              <a:buChar char="Ø"/>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By forcing weights to take only small values, which makes distribution of weight values more regular. This is called weight regularization</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charset="0"/>
              <a:buChar char="Ø"/>
              <a:defRPr/>
            </a:pPr>
            <a:r>
              <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Extra bias error to be added to the model. In that way, high amount of variance error is eliminated, the model gets rid of overfitting.</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just" defTabSz="914400" rtl="0" eaLnBrk="0" fontAlgn="base" latinLnBrk="0" hangingPunct="0">
              <a:lnSpc>
                <a:spcPct val="100000"/>
              </a:lnSpc>
              <a:spcBef>
                <a:spcPct val="20000"/>
              </a:spcBef>
              <a:spcAft>
                <a:spcPct val="0"/>
              </a:spcAft>
              <a:buClr>
                <a:schemeClr val="hlink"/>
              </a:buClr>
              <a:buSzPct val="98000"/>
              <a:buFont typeface="Wingdings" panose="05000000000000000000" pitchFamily="2" charset="2"/>
              <a:buChar char="§"/>
              <a:defRPr/>
            </a:pPr>
            <a:r>
              <a:rPr kumimoji="0"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L1 regularization—The cost added is proportional to the absolute value of the weight coefficients.</a:t>
            </a:r>
            <a:endParaRPr kumimoji="0" 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742950" marR="0" lvl="1" indent="-285750" algn="just" defTabSz="914400" rtl="0" eaLnBrk="0" fontAlgn="base" latinLnBrk="0" hangingPunct="0">
              <a:lnSpc>
                <a:spcPct val="100000"/>
              </a:lnSpc>
              <a:spcBef>
                <a:spcPct val="20000"/>
              </a:spcBef>
              <a:spcAft>
                <a:spcPct val="0"/>
              </a:spcAft>
              <a:buClr>
                <a:schemeClr val="hlink"/>
              </a:buClr>
              <a:buSzPct val="98000"/>
              <a:buFont typeface="Wingdings" panose="05000000000000000000" pitchFamily="2" charset="2"/>
              <a:buChar char="§"/>
              <a:defRPr/>
            </a:pPr>
            <a:r>
              <a:rPr kumimoji="0" 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L2 regularization—The cost added is proportional to the square of the value of the weight coefficients . L2 regularization is also called weight decay </a:t>
            </a:r>
            <a:endParaRPr kumimoji="0" lang="en-US" altLang="en-US" sz="20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05476" name="Content Placeholder 1" descr="238059674_575569563812470_6544017101047261124_n"/>
          <p:cNvPicPr>
            <a:picLocks noGrp="1" noChangeAspect="1"/>
          </p:cNvPicPr>
          <p:nvPr>
            <p:ph sz="half" idx="2"/>
          </p:nvPr>
        </p:nvPicPr>
        <p:blipFill>
          <a:blip r:embed="rId2"/>
          <a:srcRect/>
          <a:stretch>
            <a:fillRect/>
          </a:stretch>
        </p:blipFill>
        <p:spPr>
          <a:xfrm>
            <a:off x="5810250" y="1066800"/>
            <a:ext cx="3333750" cy="4054475"/>
          </a:xfrm>
        </p:spPr>
      </p:pic>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Filter(Contd..)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6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When to choose small filter and when to choose larger filter?</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6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Filter size is one of </a:t>
            </a:r>
            <a:r>
              <a:rPr kumimoji="0" lang="en-US" sz="2600" b="1"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hyperparameter</a:t>
            </a:r>
            <a:r>
              <a:rPr kumimoji="0" lang="en-US" sz="26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we have to choose before training your network.</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6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For small and simple images (e.g. Mnist) you would need 3x3 or 5x5 filters and few of them detect straight lines, curves, obliques , and some color tonality; while for larger images (e.g. faces or landscapes), a bigger receptive field might be needed with 7x7, 9x9 or 11x11 filters.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To eradicate confusion about filter size and pooling layer is the motivation for </a:t>
            </a:r>
            <a:r>
              <a:rPr kumimoji="0" lang="en-US" sz="2400" b="1"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Inception Network</a:t>
            </a:r>
            <a:r>
              <a:rPr kumimoji="0"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Early Stopping</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If there is no improvement on the validation set, we stop, rather than going all the epochs. This strategy of stopping early based on the validation set performance is called </a:t>
            </a: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Early Stopping</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06500" name="Picture 3"/>
          <p:cNvPicPr>
            <a:picLocks noChangeAspect="1"/>
          </p:cNvPicPr>
          <p:nvPr/>
        </p:nvPicPr>
        <p:blipFill>
          <a:blip r:embed="rId2"/>
          <a:stretch>
            <a:fillRect/>
          </a:stretch>
        </p:blipFill>
        <p:spPr>
          <a:xfrm>
            <a:off x="1676400" y="2971800"/>
            <a:ext cx="5638800" cy="3200400"/>
          </a:xfrm>
          <a:prstGeom prst="rect">
            <a:avLst/>
          </a:prstGeom>
          <a:noFill/>
          <a:ln w="9525">
            <a:noFill/>
          </a:ln>
        </p:spPr>
      </p:pic>
    </p:spTree>
  </p:cSld>
  <p:clrMapOvr>
    <a:masterClrMapping/>
  </p:clrMapOvr>
  <p:transition spd="slow">
    <p:cove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Image Preprocessing</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Ø"/>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Resizing</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To reduce computational cost and time and having the boosted performance of the model images are resized to standard x*y pixels</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Ø"/>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Rescaling:</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original images consist of RGB coefficients in the 0–255 range that will be too high to be processed. Therefore, we have converted the pixel values to the [0, 1] interval by scaling with </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1/255.0 factor</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cove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Image Preprocessing(Contd..)</a:t>
            </a:r>
          </a:p>
        </p:txBody>
      </p:sp>
      <p:sp>
        <p:nvSpPr>
          <p:cNvPr id="108547" name="Content Placeholder 2"/>
          <p:cNvSpPr>
            <a:spLocks noGrp="1"/>
          </p:cNvSpPr>
          <p:nvPr>
            <p:ph idx="1"/>
          </p:nvPr>
        </p:nvSpPr>
        <p:spPr>
          <a:xfrm>
            <a:off x="0" y="990600"/>
            <a:ext cx="9067800" cy="5867400"/>
          </a:xfrm>
        </p:spPr>
        <p:txBody>
          <a:bodyPr vert="horz" wrap="square" lIns="91440" tIns="45720" rIns="91440" bIns="45720" anchor="t" anchorCtr="0"/>
          <a:lstStyle/>
          <a:p>
            <a:pPr marL="0" indent="0">
              <a:buSzPct val="60000"/>
              <a:buFont typeface="Wingdings" panose="05000000000000000000" pitchFamily="2" charset="2"/>
              <a:buNone/>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Normalization:</a:t>
            </a:r>
          </a:p>
          <a:p>
            <a:pPr marL="0" indent="0">
              <a:buSzPct val="92000"/>
              <a:buFont typeface="Wingdings" panose="05000000000000000000" pitchFamily="2" charset="2"/>
              <a:buChar char="Ø"/>
            </a:pP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Normalized input image by making mean 0 and variance 1(normal distribution, often called the bell curve).</a:t>
            </a:r>
          </a:p>
          <a:p>
            <a:pPr lvl="1">
              <a:buSzPct val="96000"/>
              <a:buFont typeface="Wingdings" panose="05000000000000000000" pitchFamily="2" charset="2"/>
              <a:buChar char="v"/>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In case of zero mean, includes bias in their representation so we have to move data around origin before feeding it to the algorithm to conpensate for lack of bias term.</a:t>
            </a:r>
          </a:p>
          <a:p>
            <a:pPr lvl="1">
              <a:buSzPct val="96000"/>
              <a:buFont typeface="Wingdings" panose="05000000000000000000" pitchFamily="2" charset="2"/>
              <a:buChar char="v"/>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In case of unit variance, that is because lots of machine learning algorithms use some kind of distance (e.g. Euclidean) to decide. If a particular feature has </a:t>
            </a:r>
            <a:r>
              <a:rPr lang="en-US" altLang="zh-CN" sz="2000"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broad values</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(i.e. large variance), the distance will be highly affected by that feature and the effect of other features will be ignored. By the way, some optimization algorithms  have better performance when data is standardized.</a:t>
            </a:r>
          </a:p>
          <a:p>
            <a:pPr marL="0" indent="0">
              <a:buSzPct val="92000"/>
              <a:buFont typeface="Wingdings" panose="05000000000000000000" pitchFamily="2" charset="2"/>
              <a:buChar char="Ø"/>
            </a:pPr>
            <a:r>
              <a:rPr lang="en-US" altLang="zh-CN" sz="2200" b="1" dirty="0">
                <a:latin typeface="Times New Roman" panose="02020603050405020304" pitchFamily="18" charset="0"/>
                <a:ea typeface="SimSun" panose="02010600030101010101" pitchFamily="2" charset="-122"/>
                <a:cs typeface="Times New Roman" panose="02020603050405020304" pitchFamily="18" charset="0"/>
              </a:rPr>
              <a:t>Makes each input equally important.</a:t>
            </a:r>
          </a:p>
          <a:p>
            <a:pPr marL="0" indent="0">
              <a:buSzPct val="92000"/>
              <a:buFont typeface="Wingdings" panose="05000000000000000000" pitchFamily="2" charset="2"/>
              <a:buChar char="Ø"/>
            </a:pP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Convergence faster</a:t>
            </a:r>
          </a:p>
        </p:txBody>
      </p:sp>
    </p:spTree>
  </p:cSld>
  <p:clrMapOvr>
    <a:masterClrMapping/>
  </p:clrMapOvr>
  <p:transition spd="slow">
    <p:cove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vert="horz" wrap="square" lIns="18000" tIns="10800" rIns="18000" bIns="10800" anchor="ctr" anchorCtr="1"/>
          <a:lstStyle/>
          <a:p>
            <a:r>
              <a:rPr lang="en-US" altLang="en-US" b="1" dirty="0"/>
              <a:t>Training, Validation, and Test sets</a:t>
            </a:r>
          </a:p>
        </p:txBody>
      </p:sp>
      <p:sp>
        <p:nvSpPr>
          <p:cNvPr id="109571" name="Content Placeholder 2"/>
          <p:cNvSpPr>
            <a:spLocks noGrp="1"/>
          </p:cNvSpPr>
          <p:nvPr>
            <p:ph idx="1"/>
          </p:nvPr>
        </p:nvSpPr>
        <p:spPr>
          <a:xfrm>
            <a:off x="250825" y="990600"/>
            <a:ext cx="8816975" cy="5303838"/>
          </a:xfrm>
        </p:spPr>
        <p:txBody>
          <a:bodyPr vert="horz" wrap="square" lIns="91440" tIns="45720" rIns="91440" bIns="45720" anchor="t" anchorCtr="0"/>
          <a:lstStyle/>
          <a:p>
            <a:pPr>
              <a:buSzPct val="92000"/>
            </a:pPr>
            <a:r>
              <a:rPr lang="en-US" altLang="en-US" sz="2400" dirty="0">
                <a:latin typeface="Times New Roman" panose="02020603050405020304" pitchFamily="18" charset="0"/>
                <a:ea typeface="+mn-ea"/>
                <a:cs typeface="Times New Roman" panose="02020603050405020304" pitchFamily="18" charset="0"/>
              </a:rPr>
              <a:t>Evaluating a model always boils down to splitting the available data into three sets: </a:t>
            </a:r>
            <a:r>
              <a:rPr lang="en-US" altLang="en-US" sz="2400" b="1" dirty="0">
                <a:latin typeface="Times New Roman" panose="02020603050405020304" pitchFamily="18" charset="0"/>
                <a:ea typeface="+mn-ea"/>
                <a:cs typeface="Times New Roman" panose="02020603050405020304" pitchFamily="18" charset="0"/>
              </a:rPr>
              <a:t>training, validation, and test</a:t>
            </a:r>
            <a:r>
              <a:rPr lang="en-US" altLang="en-US" sz="2400" dirty="0">
                <a:latin typeface="Times New Roman" panose="02020603050405020304" pitchFamily="18" charset="0"/>
                <a:ea typeface="+mn-ea"/>
                <a:cs typeface="Times New Roman" panose="02020603050405020304" pitchFamily="18" charset="0"/>
              </a:rPr>
              <a:t>, train on the training data and evaluate model on the validation data. Once model is ready for prime time , we test it one final time on the test data.</a:t>
            </a:r>
          </a:p>
          <a:p>
            <a:pPr>
              <a:buSzPct val="92000"/>
            </a:pPr>
            <a:r>
              <a:rPr lang="en-US" altLang="en-US" sz="2400" dirty="0">
                <a:latin typeface="Times New Roman" panose="02020603050405020304" pitchFamily="18" charset="0"/>
                <a:ea typeface="+mn-ea"/>
                <a:cs typeface="Times New Roman" panose="02020603050405020304" pitchFamily="18" charset="0"/>
              </a:rPr>
              <a:t>Why not have two sets: a training set and a test set only?</a:t>
            </a:r>
          </a:p>
          <a:p>
            <a:pPr lvl="2">
              <a:buSzPct val="92000"/>
              <a:buFont typeface="Wingdings" panose="05000000000000000000" pitchFamily="2" charset="2"/>
              <a:buChar char="v"/>
            </a:pPr>
            <a:r>
              <a:rPr lang="en-US" altLang="en-US" sz="2400" dirty="0">
                <a:latin typeface="Times New Roman" panose="02020603050405020304" pitchFamily="18" charset="0"/>
                <a:ea typeface="+mn-ea"/>
                <a:cs typeface="Times New Roman" panose="02020603050405020304" pitchFamily="18" charset="0"/>
              </a:rPr>
              <a:t>Hyperparameter tuning is performed using model’s performance of validation dataset .Some information about validation dataset leaks this way and leads to overfitting.</a:t>
            </a:r>
          </a:p>
          <a:p>
            <a:pPr lvl="2">
              <a:buSzPct val="92000"/>
              <a:buFont typeface="Wingdings" panose="05000000000000000000" pitchFamily="2" charset="2"/>
              <a:buChar char="v"/>
            </a:pPr>
            <a:r>
              <a:rPr lang="en-US" altLang="en-US" sz="2400" dirty="0">
                <a:latin typeface="Times New Roman" panose="02020603050405020304" pitchFamily="18" charset="0"/>
                <a:ea typeface="+mn-ea"/>
                <a:cs typeface="Times New Roman" panose="02020603050405020304" pitchFamily="18" charset="0"/>
              </a:rPr>
              <a:t>To measure model we care about performance on completely new data, not the validation data .</a:t>
            </a:r>
          </a:p>
        </p:txBody>
      </p:sp>
      <p:pic>
        <p:nvPicPr>
          <p:cNvPr id="109572" name="Picture 3"/>
          <p:cNvPicPr>
            <a:picLocks noChangeAspect="1"/>
          </p:cNvPicPr>
          <p:nvPr/>
        </p:nvPicPr>
        <p:blipFill>
          <a:blip r:embed="rId2"/>
          <a:stretch>
            <a:fillRect/>
          </a:stretch>
        </p:blipFill>
        <p:spPr>
          <a:xfrm>
            <a:off x="2057400" y="5257800"/>
            <a:ext cx="5791200" cy="1036638"/>
          </a:xfrm>
          <a:prstGeom prst="rect">
            <a:avLst/>
          </a:prstGeom>
          <a:noFill/>
          <a:ln w="9525">
            <a:noFill/>
          </a:ln>
        </p:spPr>
      </p:pic>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vert="horz" wrap="square" lIns="18000" tIns="10800" rIns="18000" bIns="10800" anchor="ctr" anchorCtr="1"/>
          <a:lstStyle/>
          <a:p>
            <a:r>
              <a:rPr lang="en-US" altLang="en-US" dirty="0"/>
              <a:t>Training ,Validation and Test sets(Contd..)</a:t>
            </a:r>
          </a:p>
        </p:txBody>
      </p:sp>
      <p:sp>
        <p:nvSpPr>
          <p:cNvPr id="3" name="Content Placeholder 2"/>
          <p:cNvSpPr>
            <a:spLocks noGrp="1"/>
          </p:cNvSpPr>
          <p:nvPr>
            <p:ph sz="half" idx="1"/>
          </p:nvPr>
        </p:nvSpPr>
        <p:spPr>
          <a:xfrm>
            <a:off x="250825" y="1295400"/>
            <a:ext cx="5092700" cy="4956175"/>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88000"/>
              <a:buFont typeface="Wingdings" panose="05000000000000000000" pitchFamily="2" charset="2"/>
              <a:buChar char="q"/>
              <a:defRPr/>
            </a:pPr>
            <a:r>
              <a:rPr kumimoji="0"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Old way of splitting:</a:t>
            </a:r>
          </a:p>
          <a:p>
            <a:pPr marL="742950" marR="0" lvl="1" indent="-285750" algn="just" defTabSz="914400" rtl="0" eaLnBrk="0" fontAlgn="base" latinLnBrk="0" hangingPunct="0">
              <a:lnSpc>
                <a:spcPct val="100000"/>
              </a:lnSpc>
              <a:spcBef>
                <a:spcPct val="20000"/>
              </a:spcBef>
              <a:spcAft>
                <a:spcPct val="0"/>
              </a:spcAft>
              <a:buClr>
                <a:schemeClr val="hlink"/>
              </a:buClr>
              <a:buSzPct val="92000"/>
              <a:buFont typeface="Wingdings" panose="05000000000000000000" pitchFamily="2" charset="2"/>
              <a:buChar char="v"/>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Dataset size small &lt;= 10,000</a:t>
            </a:r>
          </a:p>
          <a:p>
            <a:pPr marL="742950" marR="0" lvl="1" indent="-285750" algn="just" defTabSz="914400" rtl="0" eaLnBrk="0" fontAlgn="base" latinLnBrk="0" hangingPunct="0">
              <a:lnSpc>
                <a:spcPct val="100000"/>
              </a:lnSpc>
              <a:spcBef>
                <a:spcPct val="20000"/>
              </a:spcBef>
              <a:spcAft>
                <a:spcPct val="0"/>
              </a:spcAft>
              <a:buClr>
                <a:schemeClr val="hlink"/>
              </a:buClr>
              <a:buSzPct val="92000"/>
              <a:buFont typeface="Wingdings" panose="05000000000000000000" pitchFamily="2" charset="2"/>
              <a:buChar char="v"/>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train-validation-test:60%+20%+20%</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88000"/>
              <a:buFont typeface="Wingdings" panose="05000000000000000000" pitchFamily="2" charset="2"/>
              <a:buChar char="q"/>
              <a:defRPr/>
            </a:pPr>
            <a:r>
              <a:rPr kumimoji="0"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New way of splitting:</a:t>
            </a:r>
          </a:p>
          <a:p>
            <a:pPr marL="742950" marR="0" lvl="1" indent="-285750" algn="just" defTabSz="914400" rtl="0" eaLnBrk="0" fontAlgn="base" latinLnBrk="0" hangingPunct="0">
              <a:lnSpc>
                <a:spcPct val="100000"/>
              </a:lnSpc>
              <a:spcBef>
                <a:spcPct val="20000"/>
              </a:spcBef>
              <a:spcAft>
                <a:spcPct val="0"/>
              </a:spcAft>
              <a:buClr>
                <a:schemeClr val="hlink"/>
              </a:buClr>
              <a:buSzPct val="92000"/>
              <a:buFont typeface="Wingdings" panose="05000000000000000000" pitchFamily="2" charset="2"/>
              <a:buChar char="v"/>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Dataset size increases (1 Million or more)</a:t>
            </a:r>
          </a:p>
          <a:p>
            <a:pPr marL="742950" marR="0" lvl="1" indent="-285750" algn="just" defTabSz="914400" rtl="0" eaLnBrk="0" fontAlgn="base" latinLnBrk="0" hangingPunct="0">
              <a:lnSpc>
                <a:spcPct val="100000"/>
              </a:lnSpc>
              <a:spcBef>
                <a:spcPct val="20000"/>
              </a:spcBef>
              <a:spcAft>
                <a:spcPct val="0"/>
              </a:spcAft>
              <a:buClr>
                <a:schemeClr val="hlink"/>
              </a:buClr>
              <a:buSzPct val="92000"/>
              <a:buFont typeface="Wingdings" panose="05000000000000000000" pitchFamily="2" charset="2"/>
              <a:buChar char="v"/>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Train-validation-test:80%+10%+10%</a:t>
            </a:r>
          </a:p>
          <a:p>
            <a:pPr marL="742950" marR="0" lvl="1" indent="-285750" algn="just" defTabSz="914400" rtl="0" eaLnBrk="0" fontAlgn="base" latinLnBrk="0" hangingPunct="0">
              <a:lnSpc>
                <a:spcPct val="100000"/>
              </a:lnSpc>
              <a:spcBef>
                <a:spcPct val="20000"/>
              </a:spcBef>
              <a:spcAft>
                <a:spcPct val="0"/>
              </a:spcAft>
              <a:buClr>
                <a:schemeClr val="hlink"/>
              </a:buClr>
              <a:buSzPct val="92000"/>
              <a:buFont typeface="Wingdings" panose="05000000000000000000" pitchFamily="2" charset="2"/>
              <a:buChar char="v"/>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10% test set is big enough to give high    confidence in the overall performance of model.</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10596" name="Picture 3"/>
          <p:cNvPicPr>
            <a:picLocks noChangeAspect="1"/>
          </p:cNvPicPr>
          <p:nvPr/>
        </p:nvPicPr>
        <p:blipFill>
          <a:blip r:embed="rId2"/>
          <a:stretch>
            <a:fillRect/>
          </a:stretch>
        </p:blipFill>
        <p:spPr>
          <a:xfrm>
            <a:off x="5437188" y="3030538"/>
            <a:ext cx="3475037" cy="2836862"/>
          </a:xfrm>
          <a:prstGeom prst="rect">
            <a:avLst/>
          </a:prstGeom>
          <a:noFill/>
          <a:ln w="9525">
            <a:noFill/>
          </a:ln>
        </p:spPr>
      </p:pic>
      <p:pic>
        <p:nvPicPr>
          <p:cNvPr id="110597" name="Content Placeholder 1" descr="Annotation 2021-08-21 150537"/>
          <p:cNvPicPr>
            <a:picLocks noGrp="1" noChangeAspect="1"/>
          </p:cNvPicPr>
          <p:nvPr>
            <p:ph sz="half" idx="2"/>
          </p:nvPr>
        </p:nvPicPr>
        <p:blipFill>
          <a:blip r:embed="rId3"/>
          <a:srcRect/>
          <a:stretch>
            <a:fillRect/>
          </a:stretch>
        </p:blipFill>
        <p:spPr>
          <a:xfrm>
            <a:off x="5410200" y="1143000"/>
            <a:ext cx="3151188" cy="1108075"/>
          </a:xfrm>
        </p:spPr>
      </p:pic>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Encoding Labels</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Integer Encoding:</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Each unique category value is assigned an integer value.</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integer encoding is not enough as the model assumes natural ordering between categories.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Result in poor performance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11620" name="Picture 3"/>
          <p:cNvPicPr>
            <a:picLocks noChangeAspect="1"/>
          </p:cNvPicPr>
          <p:nvPr/>
        </p:nvPicPr>
        <p:blipFill>
          <a:blip r:embed="rId2"/>
          <a:stretch>
            <a:fillRect/>
          </a:stretch>
        </p:blipFill>
        <p:spPr>
          <a:xfrm>
            <a:off x="3048000" y="3505200"/>
            <a:ext cx="2301875" cy="2603500"/>
          </a:xfrm>
          <a:prstGeom prst="rect">
            <a:avLst/>
          </a:prstGeom>
          <a:noFill/>
          <a:ln w="9525">
            <a:noFill/>
          </a:ln>
        </p:spPr>
      </p:pic>
    </p:spTree>
  </p:cSld>
  <p:clrMapOvr>
    <a:masterClrMapping/>
  </p:clrMapOvr>
  <p:transition spd="slow">
    <p:cove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Encoding labels(Contd..)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One Hot encoding:</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integer encoded variable is removed and a new binary variable is added for each unique integer value.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12644" name="Picture 3"/>
          <p:cNvPicPr>
            <a:picLocks noChangeAspect="1"/>
          </p:cNvPicPr>
          <p:nvPr/>
        </p:nvPicPr>
        <p:blipFill>
          <a:blip r:embed="rId2"/>
          <a:stretch>
            <a:fillRect/>
          </a:stretch>
        </p:blipFill>
        <p:spPr>
          <a:xfrm>
            <a:off x="1600200" y="2438400"/>
            <a:ext cx="5534025" cy="3409950"/>
          </a:xfrm>
          <a:prstGeom prst="rect">
            <a:avLst/>
          </a:prstGeom>
          <a:noFill/>
          <a:ln w="9525">
            <a:noFill/>
          </a:ln>
        </p:spPr>
      </p:pic>
    </p:spTree>
  </p:cSld>
  <p:clrMapOvr>
    <a:masterClrMapping/>
  </p:clrMapOvr>
  <p:transition spd="slow">
    <p:cove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Box 1"/>
          <p:cNvSpPr txBox="1"/>
          <p:nvPr/>
        </p:nvSpPr>
        <p:spPr>
          <a:xfrm>
            <a:off x="146050" y="1004888"/>
            <a:ext cx="5526088" cy="522287"/>
          </a:xfrm>
          <a:prstGeom prst="rect">
            <a:avLst/>
          </a:prstGeom>
          <a:noFill/>
          <a:ln w="9525">
            <a:noFill/>
          </a:ln>
        </p:spPr>
        <p:txBody>
          <a:bodyPr>
            <a:spAutoFit/>
          </a:bodyPr>
          <a:lstStyle/>
          <a:p>
            <a:r>
              <a:rPr lang="en-US" altLang="zh-CN" b="1" dirty="0">
                <a:latin typeface="Arial" panose="020B0604020202020204" pitchFamily="34" charset="0"/>
              </a:rPr>
              <a:t>  </a:t>
            </a:r>
            <a:r>
              <a:rPr lang="en-US" altLang="zh-CN" sz="2800" b="1" dirty="0">
                <a:latin typeface="Arial" panose="020B0604020202020204" pitchFamily="34" charset="0"/>
              </a:rPr>
              <a:t>Use Case: </a:t>
            </a:r>
            <a:r>
              <a:rPr lang="en-US" altLang="zh-CN" sz="2400" dirty="0">
                <a:latin typeface="Arial" panose="020B0604020202020204" pitchFamily="34" charset="0"/>
              </a:rPr>
              <a:t>Cat and dog classifier</a:t>
            </a:r>
          </a:p>
        </p:txBody>
      </p:sp>
      <p:pic>
        <p:nvPicPr>
          <p:cNvPr id="113667" name="Picture 2"/>
          <p:cNvPicPr>
            <a:picLocks noChangeAspect="1"/>
          </p:cNvPicPr>
          <p:nvPr/>
        </p:nvPicPr>
        <p:blipFill>
          <a:blip r:embed="rId2"/>
          <a:stretch>
            <a:fillRect/>
          </a:stretch>
        </p:blipFill>
        <p:spPr>
          <a:xfrm>
            <a:off x="2997200" y="1816100"/>
            <a:ext cx="2346325" cy="1587500"/>
          </a:xfrm>
          <a:prstGeom prst="rect">
            <a:avLst/>
          </a:prstGeom>
          <a:noFill/>
          <a:ln w="9525">
            <a:noFill/>
          </a:ln>
        </p:spPr>
      </p:pic>
      <p:sp>
        <p:nvSpPr>
          <p:cNvPr id="113668" name="TextBox 3"/>
          <p:cNvSpPr txBox="1"/>
          <p:nvPr/>
        </p:nvSpPr>
        <p:spPr>
          <a:xfrm>
            <a:off x="269875" y="1493838"/>
            <a:ext cx="4483100" cy="338137"/>
          </a:xfrm>
          <a:prstGeom prst="rect">
            <a:avLst/>
          </a:prstGeom>
          <a:noFill/>
          <a:ln w="9525">
            <a:noFill/>
          </a:ln>
        </p:spPr>
        <p:txBody>
          <a:bodyPr>
            <a:spAutoFit/>
          </a:bodyPr>
          <a:lstStyle/>
          <a:p>
            <a:r>
              <a:rPr lang="en-US" altLang="zh-CN" b="1" dirty="0">
                <a:latin typeface="Arial" panose="020B0604020202020204" pitchFamily="34" charset="0"/>
              </a:rPr>
              <a:t>Input: </a:t>
            </a:r>
            <a:r>
              <a:rPr lang="en-US" altLang="zh-CN" dirty="0">
                <a:latin typeface="Arial" panose="020B0604020202020204" pitchFamily="34" charset="0"/>
              </a:rPr>
              <a:t>if input is a cat,</a:t>
            </a:r>
          </a:p>
        </p:txBody>
      </p:sp>
      <p:pic>
        <p:nvPicPr>
          <p:cNvPr id="113669" name="Picture 4"/>
          <p:cNvPicPr>
            <a:picLocks noChangeAspect="1"/>
          </p:cNvPicPr>
          <p:nvPr/>
        </p:nvPicPr>
        <p:blipFill>
          <a:blip r:embed="rId3"/>
          <a:stretch>
            <a:fillRect/>
          </a:stretch>
        </p:blipFill>
        <p:spPr>
          <a:xfrm>
            <a:off x="1008063" y="3951288"/>
            <a:ext cx="7272337" cy="2182812"/>
          </a:xfrm>
          <a:prstGeom prst="rect">
            <a:avLst/>
          </a:prstGeom>
          <a:noFill/>
          <a:ln w="9525">
            <a:noFill/>
          </a:ln>
        </p:spPr>
      </p:pic>
      <p:sp>
        <p:nvSpPr>
          <p:cNvPr id="113670" name="TextBox 5"/>
          <p:cNvSpPr txBox="1"/>
          <p:nvPr/>
        </p:nvSpPr>
        <p:spPr>
          <a:xfrm>
            <a:off x="269875" y="3421063"/>
            <a:ext cx="4984750" cy="338137"/>
          </a:xfrm>
          <a:prstGeom prst="rect">
            <a:avLst/>
          </a:prstGeom>
          <a:noFill/>
          <a:ln w="9525">
            <a:noFill/>
          </a:ln>
        </p:spPr>
        <p:txBody>
          <a:bodyPr>
            <a:spAutoFit/>
          </a:bodyPr>
          <a:lstStyle/>
          <a:p>
            <a:r>
              <a:rPr lang="en-US" altLang="zh-CN" b="1" dirty="0">
                <a:latin typeface="Arial" panose="020B0604020202020204" pitchFamily="34" charset="0"/>
              </a:rPr>
              <a:t>After convolution:</a:t>
            </a:r>
          </a:p>
        </p:txBody>
      </p:sp>
      <p:sp>
        <p:nvSpPr>
          <p:cNvPr id="113671" name="Rectangle 2"/>
          <p:cNvSpPr txBox="1"/>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anchor="b" anchorCtr="0"/>
          <a:lstStyle/>
          <a:p>
            <a:pPr algn="ctr" fontAlgn="ctr" latinLnBrk="1"/>
            <a:r>
              <a:rPr lang="en-US" altLang="zh-CN" sz="3200" b="1" dirty="0">
                <a:solidFill>
                  <a:schemeClr val="bg2"/>
                </a:solidFill>
                <a:latin typeface="Times New Roman" panose="02020603050405020304" pitchFamily="18" charset="0"/>
              </a:rPr>
              <a:t>CNN Use Case</a:t>
            </a: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Box 1"/>
          <p:cNvSpPr txBox="1"/>
          <p:nvPr/>
        </p:nvSpPr>
        <p:spPr>
          <a:xfrm>
            <a:off x="180975" y="1017588"/>
            <a:ext cx="6554788" cy="338137"/>
          </a:xfrm>
          <a:prstGeom prst="rect">
            <a:avLst/>
          </a:prstGeom>
          <a:noFill/>
          <a:ln w="9525">
            <a:noFill/>
          </a:ln>
        </p:spPr>
        <p:txBody>
          <a:bodyPr>
            <a:spAutoFit/>
          </a:bodyPr>
          <a:lstStyle/>
          <a:p>
            <a:r>
              <a:rPr lang="en-US" altLang="zh-CN" b="1" dirty="0">
                <a:latin typeface="Arial" panose="020B0604020202020204" pitchFamily="34" charset="0"/>
              </a:rPr>
              <a:t>After ReLU:</a:t>
            </a:r>
          </a:p>
        </p:txBody>
      </p:sp>
      <p:pic>
        <p:nvPicPr>
          <p:cNvPr id="114691" name="Picture 2"/>
          <p:cNvPicPr>
            <a:picLocks noChangeAspect="1"/>
          </p:cNvPicPr>
          <p:nvPr/>
        </p:nvPicPr>
        <p:blipFill>
          <a:blip r:embed="rId2"/>
          <a:stretch>
            <a:fillRect/>
          </a:stretch>
        </p:blipFill>
        <p:spPr>
          <a:xfrm>
            <a:off x="379413" y="1536700"/>
            <a:ext cx="8385175" cy="1430338"/>
          </a:xfrm>
          <a:prstGeom prst="rect">
            <a:avLst/>
          </a:prstGeom>
          <a:noFill/>
          <a:ln w="9525">
            <a:noFill/>
          </a:ln>
        </p:spPr>
      </p:pic>
      <p:sp>
        <p:nvSpPr>
          <p:cNvPr id="114692" name="TextBox 3"/>
          <p:cNvSpPr txBox="1"/>
          <p:nvPr/>
        </p:nvSpPr>
        <p:spPr>
          <a:xfrm>
            <a:off x="180975" y="3284538"/>
            <a:ext cx="6554788" cy="338137"/>
          </a:xfrm>
          <a:prstGeom prst="rect">
            <a:avLst/>
          </a:prstGeom>
          <a:noFill/>
          <a:ln w="9525">
            <a:noFill/>
          </a:ln>
        </p:spPr>
        <p:txBody>
          <a:bodyPr>
            <a:spAutoFit/>
          </a:bodyPr>
          <a:lstStyle/>
          <a:p>
            <a:r>
              <a:rPr lang="en-US" altLang="zh-CN" b="1" dirty="0">
                <a:latin typeface="Arial" panose="020B0604020202020204" pitchFamily="34" charset="0"/>
              </a:rPr>
              <a:t>After Pooling:</a:t>
            </a:r>
          </a:p>
        </p:txBody>
      </p:sp>
      <p:pic>
        <p:nvPicPr>
          <p:cNvPr id="114693" name="Picture 4"/>
          <p:cNvPicPr>
            <a:picLocks noChangeAspect="1"/>
          </p:cNvPicPr>
          <p:nvPr/>
        </p:nvPicPr>
        <p:blipFill>
          <a:blip r:embed="rId3"/>
          <a:stretch>
            <a:fillRect/>
          </a:stretch>
        </p:blipFill>
        <p:spPr>
          <a:xfrm>
            <a:off x="379413" y="4129088"/>
            <a:ext cx="8385175" cy="1473200"/>
          </a:xfrm>
          <a:prstGeom prst="rect">
            <a:avLst/>
          </a:prstGeom>
          <a:noFill/>
          <a:ln w="9525">
            <a:noFill/>
          </a:ln>
        </p:spPr>
      </p:pic>
      <p:sp>
        <p:nvSpPr>
          <p:cNvPr id="114694" name="Rectangle 2"/>
          <p:cNvSpPr txBox="1"/>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anchor="b" anchorCtr="0"/>
          <a:lstStyle/>
          <a:p>
            <a:pPr algn="ctr" fontAlgn="ctr" latinLnBrk="1"/>
            <a:r>
              <a:rPr lang="en-US" altLang="zh-CN" sz="3200" b="1" dirty="0">
                <a:solidFill>
                  <a:schemeClr val="bg2"/>
                </a:solidFill>
                <a:latin typeface="Times New Roman" panose="02020603050405020304" pitchFamily="18" charset="0"/>
              </a:rPr>
              <a:t>CNN Use Case(Contd..)</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p:cNvPicPr>
            <a:picLocks noChangeAspect="1"/>
          </p:cNvPicPr>
          <p:nvPr/>
        </p:nvPicPr>
        <p:blipFill>
          <a:blip r:embed="rId2"/>
          <a:stretch>
            <a:fillRect/>
          </a:stretch>
        </p:blipFill>
        <p:spPr>
          <a:xfrm>
            <a:off x="661988" y="2857500"/>
            <a:ext cx="1733550" cy="1687513"/>
          </a:xfrm>
          <a:prstGeom prst="rect">
            <a:avLst/>
          </a:prstGeom>
          <a:noFill/>
          <a:ln w="9525">
            <a:noFill/>
          </a:ln>
        </p:spPr>
      </p:pic>
      <p:sp>
        <p:nvSpPr>
          <p:cNvPr id="115715" name="TextBox 2"/>
          <p:cNvSpPr txBox="1"/>
          <p:nvPr/>
        </p:nvSpPr>
        <p:spPr>
          <a:xfrm>
            <a:off x="153988" y="1104900"/>
            <a:ext cx="4483100" cy="338138"/>
          </a:xfrm>
          <a:prstGeom prst="rect">
            <a:avLst/>
          </a:prstGeom>
          <a:noFill/>
          <a:ln w="9525">
            <a:noFill/>
          </a:ln>
        </p:spPr>
        <p:txBody>
          <a:bodyPr>
            <a:spAutoFit/>
          </a:bodyPr>
          <a:lstStyle/>
          <a:p>
            <a:r>
              <a:rPr lang="en-US" altLang="zh-CN" b="1" dirty="0">
                <a:latin typeface="Arial" panose="020B0604020202020204" pitchFamily="34" charset="0"/>
              </a:rPr>
              <a:t>Input:</a:t>
            </a:r>
            <a:r>
              <a:rPr lang="en-US" altLang="zh-CN" dirty="0">
                <a:latin typeface="Arial" panose="020B0604020202020204" pitchFamily="34" charset="0"/>
              </a:rPr>
              <a:t> if input is a dog,</a:t>
            </a:r>
          </a:p>
        </p:txBody>
      </p:sp>
      <p:pic>
        <p:nvPicPr>
          <p:cNvPr id="115716" name="Picture 3"/>
          <p:cNvPicPr>
            <a:picLocks noChangeAspect="1"/>
          </p:cNvPicPr>
          <p:nvPr/>
        </p:nvPicPr>
        <p:blipFill>
          <a:blip r:embed="rId3"/>
          <a:stretch>
            <a:fillRect/>
          </a:stretch>
        </p:blipFill>
        <p:spPr>
          <a:xfrm>
            <a:off x="3068638" y="1330325"/>
            <a:ext cx="6075362" cy="1154113"/>
          </a:xfrm>
          <a:prstGeom prst="rect">
            <a:avLst/>
          </a:prstGeom>
          <a:noFill/>
          <a:ln w="9525">
            <a:noFill/>
          </a:ln>
        </p:spPr>
      </p:pic>
      <p:pic>
        <p:nvPicPr>
          <p:cNvPr id="115717" name="Picture 4"/>
          <p:cNvPicPr>
            <a:picLocks noChangeAspect="1"/>
          </p:cNvPicPr>
          <p:nvPr/>
        </p:nvPicPr>
        <p:blipFill>
          <a:blip r:embed="rId4"/>
          <a:stretch>
            <a:fillRect/>
          </a:stretch>
        </p:blipFill>
        <p:spPr>
          <a:xfrm>
            <a:off x="3214688" y="2484438"/>
            <a:ext cx="5556250" cy="1795462"/>
          </a:xfrm>
          <a:prstGeom prst="rect">
            <a:avLst/>
          </a:prstGeom>
          <a:noFill/>
          <a:ln w="9525">
            <a:noFill/>
          </a:ln>
        </p:spPr>
      </p:pic>
      <p:pic>
        <p:nvPicPr>
          <p:cNvPr id="115718" name="Picture 5"/>
          <p:cNvPicPr>
            <a:picLocks noChangeAspect="1"/>
          </p:cNvPicPr>
          <p:nvPr/>
        </p:nvPicPr>
        <p:blipFill>
          <a:blip r:embed="rId5"/>
          <a:stretch>
            <a:fillRect/>
          </a:stretch>
        </p:blipFill>
        <p:spPr>
          <a:xfrm>
            <a:off x="3273425" y="4365625"/>
            <a:ext cx="5438775" cy="1912938"/>
          </a:xfrm>
          <a:prstGeom prst="rect">
            <a:avLst/>
          </a:prstGeom>
          <a:noFill/>
          <a:ln w="9525">
            <a:noFill/>
          </a:ln>
        </p:spPr>
      </p:pic>
      <p:sp>
        <p:nvSpPr>
          <p:cNvPr id="115719" name="Rectangle 2"/>
          <p:cNvSpPr txBox="1"/>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anchor="b" anchorCtr="0"/>
          <a:lstStyle/>
          <a:p>
            <a:pPr algn="ctr" fontAlgn="ctr" latinLnBrk="1"/>
            <a:r>
              <a:rPr lang="en-US" altLang="zh-CN" sz="3200" b="1" dirty="0">
                <a:latin typeface="Times New Roman" panose="02020603050405020304" pitchFamily="18" charset="0"/>
              </a:rPr>
              <a:t>CNN Use Case(Contd..)</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Filter(Contd..)</a:t>
            </a:r>
          </a:p>
        </p:txBody>
      </p:sp>
      <p:sp>
        <p:nvSpPr>
          <p:cNvPr id="35843"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60000"/>
            </a:pP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The basic idea is that instead of you needing to pick one of these filter sizes or pooling you want and committing to that, </a:t>
            </a:r>
            <a:r>
              <a:rPr lang="en-US" altLang="zh-CN" sz="1800"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you can do them all and just concatenate all the outputs,</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 and let the network learn whatever parameters it wants to use, whatever the combinations of these filter sizes it wants.</a:t>
            </a:r>
          </a:p>
          <a:p>
            <a:pPr>
              <a:buSzPct val="60000"/>
            </a:pP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Using </a:t>
            </a:r>
            <a:r>
              <a:rPr lang="en-US" altLang="zh-CN" sz="1800"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 1*1 convolution</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 you can create this bottleneck layer thereby reducing the </a:t>
            </a:r>
            <a:r>
              <a:rPr lang="en-US" altLang="zh-CN" sz="1800"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computational cost significantly</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a:t>
            </a:r>
          </a:p>
        </p:txBody>
      </p:sp>
      <p:pic>
        <p:nvPicPr>
          <p:cNvPr id="35844" name="Picture 5"/>
          <p:cNvPicPr>
            <a:picLocks noChangeAspect="1"/>
          </p:cNvPicPr>
          <p:nvPr/>
        </p:nvPicPr>
        <p:blipFill>
          <a:blip r:embed="rId2"/>
          <a:stretch>
            <a:fillRect/>
          </a:stretch>
        </p:blipFill>
        <p:spPr>
          <a:xfrm>
            <a:off x="685800" y="2895600"/>
            <a:ext cx="8170863" cy="3260725"/>
          </a:xfrm>
          <a:prstGeom prst="rect">
            <a:avLst/>
          </a:prstGeom>
          <a:noFill/>
          <a:ln w="9525">
            <a:noFill/>
          </a:ln>
        </p:spPr>
      </p:pic>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325" y="1050925"/>
            <a:ext cx="8880475" cy="4616450"/>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chemeClr val="tx1"/>
                </a:solidFill>
                <a:effectLst/>
                <a:uLnTx/>
                <a:uFillTx/>
                <a:latin typeface="+mj-lt"/>
                <a:ea typeface="Gulim" pitchFamily="34" charset="-127"/>
                <a:cs typeface="+mn-cs"/>
              </a:rPr>
              <a:t>Basic Model in a nutshell: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starts with an </a:t>
            </a: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input image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Preprocess images . </a:t>
            </a: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Add scaling , resizing , normalization etc to images</a:t>
            </a: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applies many </a:t>
            </a: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different filters </a:t>
            </a: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to it to create a feature map</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applies a </a:t>
            </a: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ReLU function </a:t>
            </a: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to increase non-linearity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applies a </a:t>
            </a: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pooling layer </a:t>
            </a: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to each feature map</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flattens</a:t>
            </a: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 the pooled images into one long vector.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inputs the vector into a </a:t>
            </a: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fully connected artificial neural network</a:t>
            </a: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processes the features through the network. The final fully connected layer provides the “</a:t>
            </a: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voting”</a:t>
            </a: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 of the classes that we’re after.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trains</a:t>
            </a: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 through forward propagation and backpropagation for many, many epochs. This repeats until we have a well-defined neural network with trained weights and feature detectors.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Evaluate model performance &amp; check for </a:t>
            </a: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over fitting and under fitting cases.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1800" b="0" i="0" u="none" strike="noStrike" kern="1200" cap="none" spc="0" normalizeH="0" baseline="0" noProof="0" dirty="0">
                <a:ln>
                  <a:noFill/>
                </a:ln>
                <a:solidFill>
                  <a:schemeClr val="tx1"/>
                </a:solidFill>
                <a:effectLst/>
                <a:uLnTx/>
                <a:uFillTx/>
                <a:latin typeface="+mj-lt"/>
                <a:ea typeface="Gulim" pitchFamily="34" charset="-127"/>
                <a:cs typeface="+mn-cs"/>
              </a:rPr>
              <a:t>To increase model performance add </a:t>
            </a: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Regularization , Droupout, Data augmentation,</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j-lt"/>
                <a:ea typeface="Gulim" pitchFamily="34" charset="-127"/>
                <a:cs typeface="+mn-cs"/>
              </a:rPr>
              <a:t>     Check callbacks , Batch Normalization</a:t>
            </a:r>
          </a:p>
        </p:txBody>
      </p:sp>
      <p:sp>
        <p:nvSpPr>
          <p:cNvPr id="116739" name="Rectangle 2"/>
          <p:cNvSpPr txBox="1"/>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anchor="b" anchorCtr="0"/>
          <a:lstStyle/>
          <a:p>
            <a:pPr algn="ctr" fontAlgn="ctr" latinLnBrk="1"/>
            <a:r>
              <a:rPr lang="en-US" altLang="zh-CN" sz="3200" b="1" dirty="0">
                <a:latin typeface="Times New Roman" panose="02020603050405020304" pitchFamily="18" charset="0"/>
              </a:rPr>
              <a:t>CNN Use Case(Contd..)</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Evaluation Metrics</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lnSpcReduction="10000"/>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Confusion Matrix </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is a performance measurement for machine learning classification.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True Positive: Predicted positive and its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True.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True Negative:Predicted negative and</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Its true.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False Positive:Predicted positive and</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Its false.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False Negative:Predicted negative and</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Its false.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17764" name="Picture 1"/>
          <p:cNvPicPr>
            <a:picLocks noChangeAspect="1"/>
          </p:cNvPicPr>
          <p:nvPr/>
        </p:nvPicPr>
        <p:blipFill>
          <a:blip r:embed="rId2"/>
          <a:stretch>
            <a:fillRect/>
          </a:stretch>
        </p:blipFill>
        <p:spPr>
          <a:xfrm>
            <a:off x="4862513" y="1905000"/>
            <a:ext cx="4038600" cy="2959100"/>
          </a:xfrm>
          <a:prstGeom prst="rect">
            <a:avLst/>
          </a:prstGeom>
          <a:noFill/>
          <a:ln w="9525">
            <a:noFill/>
          </a:ln>
        </p:spPr>
      </p:pic>
    </p:spTree>
  </p:cSld>
  <p:clrMapOvr>
    <a:masterClrMapping/>
  </p:clrMapOvr>
  <p:transition spd="slow">
    <p:cove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Evaluation Metrics(Contd..)</a:t>
            </a:r>
          </a:p>
        </p:txBody>
      </p:sp>
      <p:sp>
        <p:nvSpPr>
          <p:cNvPr id="3" name="Content Placeholder 2"/>
          <p:cNvSpPr>
            <a:spLocks noGrp="1"/>
          </p:cNvSpPr>
          <p:nvPr>
            <p:ph idx="1"/>
          </p:nvPr>
        </p:nvSpPr>
        <p:spPr>
          <a:xfrm>
            <a:off x="228600"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Recall: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From all the positive classes, how many we predicted correctly.</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Precision: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From all the classes we have predicted as positive, how many are actually positive.</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Accuracy: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From total samples how many ,we predicted correctly</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p:pic>
        <p:nvPicPr>
          <p:cNvPr id="118788" name="Picture 3"/>
          <p:cNvPicPr>
            <a:picLocks noChangeAspect="1"/>
          </p:cNvPicPr>
          <p:nvPr/>
        </p:nvPicPr>
        <p:blipFill>
          <a:blip r:embed="rId2"/>
          <a:stretch>
            <a:fillRect/>
          </a:stretch>
        </p:blipFill>
        <p:spPr>
          <a:xfrm>
            <a:off x="17463" y="2438400"/>
            <a:ext cx="4776787" cy="3709988"/>
          </a:xfrm>
          <a:prstGeom prst="rect">
            <a:avLst/>
          </a:prstGeom>
          <a:noFill/>
          <a:ln w="9525">
            <a:noFill/>
          </a:ln>
        </p:spPr>
      </p:pic>
      <p:pic>
        <p:nvPicPr>
          <p:cNvPr id="118789" name="Picture 4"/>
          <p:cNvPicPr>
            <a:picLocks noChangeAspect="1"/>
          </p:cNvPicPr>
          <p:nvPr/>
        </p:nvPicPr>
        <p:blipFill>
          <a:blip r:embed="rId3"/>
          <a:stretch>
            <a:fillRect/>
          </a:stretch>
        </p:blipFill>
        <p:spPr>
          <a:xfrm>
            <a:off x="4724400" y="2362200"/>
            <a:ext cx="4419600" cy="3932238"/>
          </a:xfrm>
          <a:prstGeom prst="rect">
            <a:avLst/>
          </a:prstGeom>
          <a:noFill/>
          <a:ln w="9525">
            <a:noFill/>
          </a:ln>
        </p:spPr>
      </p:pic>
    </p:spTree>
  </p:cSld>
  <p:clrMapOvr>
    <a:masterClrMapping/>
  </p:clrMapOvr>
  <p:transition spd="slow">
    <p:cove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F1 Score</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lnSpcReduction="10000"/>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F1-Score:</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F-score helps to measure Recall and Precision at the same time. It uses Harmonic Mean in place of Arithmetic Mean because it punishes extreme values.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 is never higher than the geometrical mean.</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 also tends towards the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least number, minimizing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the impact of the large outliers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and maximizing the impact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of small ones.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F1-measure, therefore, tends to privilege balanced systems.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19812" name="Picture 3"/>
          <p:cNvPicPr>
            <a:picLocks noChangeAspect="1"/>
          </p:cNvPicPr>
          <p:nvPr/>
        </p:nvPicPr>
        <p:blipFill>
          <a:blip r:embed="rId2"/>
          <a:stretch>
            <a:fillRect/>
          </a:stretch>
        </p:blipFill>
        <p:spPr>
          <a:xfrm>
            <a:off x="5159375" y="2819400"/>
            <a:ext cx="3733800" cy="2093913"/>
          </a:xfrm>
          <a:prstGeom prst="rect">
            <a:avLst/>
          </a:prstGeom>
          <a:noFill/>
          <a:ln w="9525">
            <a:noFill/>
          </a:ln>
        </p:spPr>
      </p:pic>
    </p:spTree>
  </p:cSld>
  <p:clrMapOvr>
    <a:masterClrMapping/>
  </p:clrMapOvr>
  <p:transition spd="slow">
    <p:cove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F1 Score(Contd..)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Consider a trivial method (e.g. always returning class A). There are infinite data elements of class B, and a single element of class A.</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Precision: 0.0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Recall: 1.0</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When taking the arithmetic mean, it would have 50% correct. Despite being the worst possible outcome!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Arithmetic mean: 0.5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Harmonic mean: 0.0</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 other words, to have a high F1, you need to both have a high precision and recall.</a:t>
            </a: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F1 Score(Contd..)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7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Take another example Model with a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Precision of 0.8 and Recall of 0.9.</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So the AM = (0.8+0.9)/2=0.850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GM = sqrt(0.8 * 0.9)=0.849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HM = 2*(0.8*0.9)/(0.8+0.9)= 0.847</a:t>
            </a:r>
            <a:endPar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So If we want to create a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classification model with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optimal balance of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recall and precision, then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we try to maximize the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F1 score.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21860" name="Picture 3"/>
          <p:cNvSpPr>
            <a:spLocks noChangeAspect="1"/>
          </p:cNvSpPr>
          <p:nvPr/>
        </p:nvSpPr>
        <p:spPr>
          <a:xfrm>
            <a:off x="3048000" y="2606675"/>
            <a:ext cx="5957888" cy="3687763"/>
          </a:xfrm>
          <a:prstGeom prst="rect">
            <a:avLst/>
          </a:prstGeom>
          <a:noFill/>
          <a:ln w="9525">
            <a:noFill/>
          </a:ln>
        </p:spPr>
        <p:txBody>
          <a:bodyPr/>
          <a:lstStyle/>
          <a:p>
            <a:endParaRPr lang="en-US"/>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Box 1"/>
          <p:cNvSpPr txBox="1"/>
          <p:nvPr/>
        </p:nvSpPr>
        <p:spPr>
          <a:xfrm>
            <a:off x="284163" y="1198563"/>
            <a:ext cx="8859837" cy="5170487"/>
          </a:xfrm>
          <a:prstGeom prst="rect">
            <a:avLst/>
          </a:prstGeom>
          <a:noFill/>
          <a:ln w="9525">
            <a:noFill/>
          </a:ln>
        </p:spPr>
        <p:txBody>
          <a:bodyPr>
            <a:spAutoFit/>
          </a:bodyPr>
          <a:lst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stStyle>
          <a:p>
            <a:pPr marL="457200" lvl="0" indent="-457200" algn="l" eaLnBrk="1" hangingPunct="1">
              <a:lnSpc>
                <a:spcPct val="150000"/>
              </a:lnSpc>
              <a:spcBef>
                <a:spcPct val="0"/>
              </a:spcBef>
              <a:buClrTx/>
              <a:buSzTx/>
              <a:buFontTx/>
              <a:buAutoNum type="arabicPeriod"/>
            </a:pPr>
            <a:r>
              <a:rPr lang="en-US" altLang="zh-CN" sz="2000" dirty="0">
                <a:latin typeface="Arial" panose="020B0604020202020204" pitchFamily="34" charset="0"/>
                <a:ea typeface="Gulim" pitchFamily="34" charset="-127"/>
                <a:hlinkClick r:id="rId2"/>
              </a:rPr>
              <a:t>https://towardsdatascience.com/why-deep-learning-is-needed-over-traditional-machine-learning-1b6a99177063</a:t>
            </a:r>
            <a:endParaRPr lang="en-US" altLang="zh-CN" sz="2000" dirty="0">
              <a:latin typeface="Arial" panose="020B0604020202020204" pitchFamily="34" charset="0"/>
              <a:ea typeface="Gulim" pitchFamily="34" charset="-127"/>
            </a:endParaRPr>
          </a:p>
          <a:p>
            <a:pPr marL="457200" lvl="0" indent="-457200" algn="l" eaLnBrk="1" hangingPunct="1">
              <a:lnSpc>
                <a:spcPct val="150000"/>
              </a:lnSpc>
              <a:spcBef>
                <a:spcPct val="0"/>
              </a:spcBef>
              <a:buClrTx/>
              <a:buSzTx/>
              <a:buFontTx/>
              <a:buAutoNum type="arabicPeriod"/>
            </a:pPr>
            <a:r>
              <a:rPr lang="en-US" altLang="zh-CN" sz="2000" u="sng" dirty="0">
                <a:ea typeface="Gulim" pitchFamily="34" charset="-127"/>
                <a:hlinkClick r:id="rId3"/>
              </a:rPr>
              <a:t>https://towardsdatascience.com/everything-you-need-to-know-about-activation-functions-in-deep-learning-models-84ba9f82c253</a:t>
            </a:r>
            <a:r>
              <a:rPr lang="en-US" altLang="zh-CN" sz="2000" dirty="0">
                <a:ea typeface="Gulim" pitchFamily="34" charset="-127"/>
              </a:rPr>
              <a:t> </a:t>
            </a:r>
          </a:p>
          <a:p>
            <a:pPr marL="457200" lvl="0" indent="-457200" algn="l" eaLnBrk="1" hangingPunct="1">
              <a:lnSpc>
                <a:spcPct val="150000"/>
              </a:lnSpc>
              <a:spcBef>
                <a:spcPct val="0"/>
              </a:spcBef>
              <a:buClrTx/>
              <a:buSzTx/>
              <a:buFontTx/>
              <a:buAutoNum type="arabicPeriod"/>
            </a:pPr>
            <a:r>
              <a:rPr lang="en-US" altLang="zh-CN" sz="2000" u="sng" dirty="0">
                <a:ea typeface="Gulim" pitchFamily="34" charset="-127"/>
                <a:hlinkClick r:id="rId4"/>
              </a:rPr>
              <a:t>https://towardsdatascience.com/https-medium-com-dashingaditya-rakhecha-understanding-learning-rate-dd5da26bb6de</a:t>
            </a:r>
            <a:endParaRPr lang="en-US" altLang="zh-CN" sz="2000" u="sng" dirty="0">
              <a:ea typeface="Gulim" pitchFamily="34" charset="-127"/>
            </a:endParaRPr>
          </a:p>
          <a:p>
            <a:pPr marL="457200" lvl="0" indent="-457200" algn="l" eaLnBrk="1" hangingPunct="1">
              <a:lnSpc>
                <a:spcPct val="150000"/>
              </a:lnSpc>
              <a:spcBef>
                <a:spcPct val="0"/>
              </a:spcBef>
              <a:buClrTx/>
              <a:buSzTx/>
              <a:buFontTx/>
              <a:buAutoNum type="arabicPeriod"/>
            </a:pPr>
            <a:r>
              <a:rPr lang="en-US" altLang="zh-CN" sz="2000" u="sng" dirty="0">
                <a:ea typeface="Gulim" pitchFamily="34" charset="-127"/>
                <a:hlinkClick r:id="rId5"/>
              </a:rPr>
              <a:t>https://towardsdatascience.com/a-visual-explanation-of-gradient-descent-methods-momentum-adagrad-rmsprop-adam-f898b102325c</a:t>
            </a:r>
            <a:endParaRPr lang="en-US" altLang="zh-CN" sz="2000" u="sng" dirty="0">
              <a:ea typeface="Gulim" pitchFamily="34" charset="-127"/>
            </a:endParaRPr>
          </a:p>
          <a:p>
            <a:pPr marL="457200" lvl="0" indent="-457200" algn="l" eaLnBrk="1" hangingPunct="1">
              <a:lnSpc>
                <a:spcPct val="150000"/>
              </a:lnSpc>
              <a:spcBef>
                <a:spcPct val="0"/>
              </a:spcBef>
              <a:buClrTx/>
              <a:buSzTx/>
              <a:buFontTx/>
              <a:buAutoNum type="arabicPeriod"/>
            </a:pPr>
            <a:r>
              <a:rPr lang="en-US" altLang="zh-CN" sz="2000" u="sng" dirty="0">
                <a:ea typeface="Gulim" pitchFamily="34" charset="-127"/>
                <a:hlinkClick r:id="rId6"/>
              </a:rPr>
              <a:t>https://www.kdnuggets.com/2020/05/model-evaluation-metrics-machine-learning.html</a:t>
            </a:r>
            <a:endParaRPr lang="en-US" altLang="zh-CN" sz="2000" dirty="0">
              <a:latin typeface="Arial" panose="020B0604020202020204" pitchFamily="34" charset="0"/>
              <a:ea typeface="Gulim" pitchFamily="34" charset="-127"/>
            </a:endParaRPr>
          </a:p>
          <a:p>
            <a:pPr marL="457200" lvl="0" indent="-457200" algn="l" eaLnBrk="1" hangingPunct="1">
              <a:lnSpc>
                <a:spcPct val="150000"/>
              </a:lnSpc>
              <a:spcBef>
                <a:spcPct val="0"/>
              </a:spcBef>
              <a:buClrTx/>
              <a:buSzTx/>
              <a:buFontTx/>
              <a:buAutoNum type="arabicPeriod"/>
            </a:pPr>
            <a:endParaRPr lang="en-US" altLang="zh-CN" sz="2000" dirty="0">
              <a:latin typeface="Arial" panose="020B0604020202020204" pitchFamily="34" charset="0"/>
              <a:ea typeface="Gulim" pitchFamily="34" charset="-127"/>
            </a:endParaRPr>
          </a:p>
        </p:txBody>
      </p:sp>
      <p:sp>
        <p:nvSpPr>
          <p:cNvPr id="122883" name="Rectangle 2"/>
          <p:cNvSpPr txBox="1"/>
          <p:nvPr/>
        </p:nvSpPr>
        <p:spPr>
          <a:xfrm>
            <a:off x="22225" y="-6350"/>
            <a:ext cx="9144000" cy="836613"/>
          </a:xfrm>
          <a:prstGeom prst="rect">
            <a:avLst/>
          </a:prstGeom>
          <a:gradFill rotWithShape="0">
            <a:gsLst>
              <a:gs pos="0">
                <a:srgbClr val="D0D0D0"/>
              </a:gs>
              <a:gs pos="100000">
                <a:schemeClr val="bg1">
                  <a:alpha val="0"/>
                </a:schemeClr>
              </a:gs>
            </a:gsLst>
            <a:lin ang="0" scaled="1"/>
            <a:tileRect/>
          </a:gradFill>
          <a:ln w="9525">
            <a:noFill/>
          </a:ln>
        </p:spPr>
        <p:txBody>
          <a:bodyPr anchor="b" anchorCtr="0"/>
          <a:lstStyle/>
          <a:p>
            <a:pPr algn="ctr" eaLnBrk="1" fontAlgn="ctr" latinLnBrk="1" hangingPunct="1"/>
            <a:r>
              <a:rPr lang="en-IN" altLang="en-US" sz="3200" b="1" dirty="0">
                <a:solidFill>
                  <a:schemeClr val="bg2"/>
                </a:solidFill>
                <a:latin typeface="Calibri" panose="020F0502020204030204" pitchFamily="34" charset="0"/>
              </a:rPr>
              <a:t>Reference</a:t>
            </a:r>
            <a:endParaRPr lang="en-US" altLang="ko-KR" sz="3200" b="1" dirty="0">
              <a:solidFill>
                <a:schemeClr val="bg2"/>
              </a:solidFill>
              <a:latin typeface="Times New Roman" panose="02020603050405020304" pitchFamily="18" charset="0"/>
            </a:endParaRP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The End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sz="4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Thank You!!</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Filter(Contd..)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4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How to appropriately choose the number of filters?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number of filters is a hyper-parameter that can be tuned.</a:t>
            </a:r>
            <a:endParaRPr kumimoji="0" lang="en-US" sz="20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filter sizes 32, 128, etc. are used because of memory and efficiency. There is nothing holy about these numbers.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initial layers extract low-level features- they consist of edge detectors, etc. There aren't many such features. So, we won't gain much by adding a lot of filters as Most of them are quite similar/meaningless for our job. </a:t>
            </a: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Using a lot of filters might even lead to overfitting.</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latter layers are responsible for detecting more features, like elbows/nose shape from the lower level features extracted previously. So, we might do better if we increase the number of filter. Also, note that the resultant layers become more and more sparse as we go deeper.</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Though it might differ in applications like super resolution image, </a:t>
            </a: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 general, the number of filters stays the same or increases when we go deeper.</a:t>
            </a: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Filter(Contd..)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What is the purpose of 1*1 filter?</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v"/>
              <a:defRPr/>
            </a:pPr>
            <a:r>
              <a:rPr kumimoji="0"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It seems like multiply</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 matrix by a number.</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v"/>
              <a:defRPr/>
            </a:pPr>
            <a:r>
              <a:rPr kumimoji="0"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Shrink the number of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channels and therefore save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on computation in some networks.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v"/>
              <a:defRPr/>
            </a:pPr>
            <a:r>
              <a:rPr kumimoji="0"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It has nonlinearity. It allows you to learn a more complex function of your network by adding another layer.</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pic>
        <p:nvPicPr>
          <p:cNvPr id="37892" name="Picture 3"/>
          <p:cNvPicPr>
            <a:picLocks noChangeAspect="1"/>
          </p:cNvPicPr>
          <p:nvPr/>
        </p:nvPicPr>
        <p:blipFill>
          <a:blip r:embed="rId2"/>
          <a:stretch>
            <a:fillRect/>
          </a:stretch>
        </p:blipFill>
        <p:spPr>
          <a:xfrm>
            <a:off x="3810000" y="1600200"/>
            <a:ext cx="4808538" cy="1200150"/>
          </a:xfrm>
          <a:prstGeom prst="rect">
            <a:avLst/>
          </a:prstGeom>
          <a:noFill/>
          <a:ln w="9525">
            <a:noFill/>
          </a:ln>
        </p:spPr>
      </p:pic>
      <p:pic>
        <p:nvPicPr>
          <p:cNvPr id="37893" name="Picture 4"/>
          <p:cNvPicPr>
            <a:picLocks noChangeAspect="1"/>
          </p:cNvPicPr>
          <p:nvPr/>
        </p:nvPicPr>
        <p:blipFill>
          <a:blip r:embed="rId3"/>
          <a:stretch>
            <a:fillRect/>
          </a:stretch>
        </p:blipFill>
        <p:spPr>
          <a:xfrm>
            <a:off x="914400" y="3886200"/>
            <a:ext cx="7185025" cy="2209800"/>
          </a:xfrm>
          <a:prstGeom prst="rect">
            <a:avLst/>
          </a:prstGeom>
          <a:noFill/>
          <a:ln w="9525">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Filter(Contd..)</a:t>
            </a:r>
          </a:p>
        </p:txBody>
      </p:sp>
      <p:sp>
        <p:nvSpPr>
          <p:cNvPr id="3" name="Content Placeholder 2"/>
          <p:cNvSpPr>
            <a:spLocks noGrp="1"/>
          </p:cNvSpPr>
          <p:nvPr>
            <p:ph idx="1"/>
          </p:nvPr>
        </p:nvSpPr>
        <p:spPr>
          <a:xfrm>
            <a:off x="273050"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Filter Metrix Values: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Prewitt Edge Detection: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Most commonly used.</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Sobel Edge Detection: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Gives emphasis on the center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of the filter</a:t>
            </a: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Laplacian Edge Detection: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Performs second order derivatives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and sensitive to noise</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38916" name="Picture 3"/>
          <p:cNvPicPr>
            <a:picLocks noChangeAspect="1"/>
          </p:cNvPicPr>
          <p:nvPr/>
        </p:nvPicPr>
        <p:blipFill>
          <a:blip r:embed="rId2"/>
          <a:stretch>
            <a:fillRect/>
          </a:stretch>
        </p:blipFill>
        <p:spPr>
          <a:xfrm>
            <a:off x="5241925" y="1066800"/>
            <a:ext cx="3651250" cy="1400175"/>
          </a:xfrm>
          <a:prstGeom prst="rect">
            <a:avLst/>
          </a:prstGeom>
          <a:noFill/>
          <a:ln w="9525">
            <a:noFill/>
          </a:ln>
        </p:spPr>
      </p:pic>
      <p:pic>
        <p:nvPicPr>
          <p:cNvPr id="38917" name="Picture 4"/>
          <p:cNvPicPr>
            <a:picLocks noChangeAspect="1"/>
          </p:cNvPicPr>
          <p:nvPr/>
        </p:nvPicPr>
        <p:blipFill>
          <a:blip r:embed="rId3"/>
          <a:stretch>
            <a:fillRect/>
          </a:stretch>
        </p:blipFill>
        <p:spPr>
          <a:xfrm>
            <a:off x="5562600" y="2620963"/>
            <a:ext cx="3200400" cy="1403350"/>
          </a:xfrm>
          <a:prstGeom prst="rect">
            <a:avLst/>
          </a:prstGeom>
          <a:noFill/>
          <a:ln w="9525">
            <a:noFill/>
          </a:ln>
        </p:spPr>
      </p:pic>
      <p:pic>
        <p:nvPicPr>
          <p:cNvPr id="38918" name="Picture 5"/>
          <p:cNvPicPr>
            <a:picLocks noChangeAspect="1"/>
          </p:cNvPicPr>
          <p:nvPr/>
        </p:nvPicPr>
        <p:blipFill>
          <a:blip r:embed="rId4"/>
          <a:stretch>
            <a:fillRect/>
          </a:stretch>
        </p:blipFill>
        <p:spPr>
          <a:xfrm>
            <a:off x="5410200" y="4295775"/>
            <a:ext cx="3352800" cy="1857375"/>
          </a:xfrm>
          <a:prstGeom prst="rect">
            <a:avLst/>
          </a:prstGeom>
          <a:noFill/>
          <a:ln w="9525">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vert="horz" wrap="square" lIns="18000" tIns="10800" rIns="18000" bIns="10800" anchor="ctr" anchorCtr="1"/>
          <a:lstStyle/>
          <a:p>
            <a:r>
              <a:rPr lang="en-US" altLang="zh-CN" dirty="0">
                <a:ea typeface="SimSun" panose="02010600030101010101" pitchFamily="2" charset="-122"/>
              </a:rPr>
              <a:t>Filter(Contd..)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How to choose values of filter matrix?</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v"/>
              <a:defRPr/>
            </a:pPr>
            <a:r>
              <a:rPr kumimoji="0"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We can Initialize filter value with random 1 and 0 in a matrix. The filter value are learnt during training (i.e. during backpropagation). Hence, the individual values of the filters are often called </a:t>
            </a:r>
            <a:r>
              <a:rPr kumimoji="0"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weights of a CNN</a:t>
            </a:r>
            <a:r>
              <a:rPr kumimoji="0"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v"/>
              <a:defRPr/>
            </a:pPr>
            <a:r>
              <a:rPr kumimoji="0"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And rather than just vertical and horizontal edges, maybe it can learn to detect edges that are at </a:t>
            </a:r>
            <a:r>
              <a:rPr kumimoji="0"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45 degrees or 70 degrees or 73 degrees or at whatever orientation it chooses.</a:t>
            </a:r>
            <a:r>
              <a:rPr kumimoji="0"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And so by just </a:t>
            </a:r>
            <a:r>
              <a:rPr kumimoji="0"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letting all of these numbers be parameters </a:t>
            </a:r>
            <a:r>
              <a:rPr kumimoji="0"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and learning them automatically from data is the best  way.</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p:cNvSpPr>
          <p:nvPr>
            <p:ph type="body" idx="4294967295"/>
          </p:nvPr>
        </p:nvSpPr>
        <p:spPr>
          <a:xfrm>
            <a:off x="166688" y="1158875"/>
            <a:ext cx="8770937" cy="4911725"/>
          </a:xfrm>
        </p:spPr>
        <p:txBody>
          <a:bodyPr vert="horz" wrap="square" lIns="91440" tIns="45720" rIns="91440" bIns="45720" anchor="t" anchorCtr="0"/>
          <a:lstStyle/>
          <a:p>
            <a:pPr marL="342900" lvl="1" indent="-342900" eaLnBrk="1" hangingPunct="1">
              <a:buClr>
                <a:schemeClr val="folHlink"/>
              </a:buClr>
              <a:buSzPct val="60000"/>
            </a:pPr>
            <a:r>
              <a:rPr lang="en-IE" altLang="en-US" dirty="0"/>
              <a:t>Understanding CNN architecture</a:t>
            </a:r>
          </a:p>
          <a:p>
            <a:pPr marL="342900" lvl="1" indent="-342900" eaLnBrk="1" hangingPunct="1">
              <a:buClr>
                <a:schemeClr val="folHlink"/>
              </a:buClr>
              <a:buSzPct val="60000"/>
            </a:pPr>
            <a:r>
              <a:rPr lang="en-IE" altLang="en-US" dirty="0"/>
              <a:t>Understanding Layers of CNN</a:t>
            </a:r>
          </a:p>
          <a:p>
            <a:pPr marL="342900" lvl="1" indent="-342900" eaLnBrk="1" hangingPunct="1">
              <a:buClr>
                <a:schemeClr val="folHlink"/>
              </a:buClr>
              <a:buSzPct val="60000"/>
            </a:pPr>
            <a:r>
              <a:rPr lang="en-IE" altLang="en-US" dirty="0"/>
              <a:t>What Activation functions and its types</a:t>
            </a:r>
          </a:p>
          <a:p>
            <a:pPr marL="342900" lvl="1" indent="-342900" eaLnBrk="1" hangingPunct="1">
              <a:buClr>
                <a:schemeClr val="folHlink"/>
              </a:buClr>
              <a:buSzPct val="60000"/>
            </a:pPr>
            <a:r>
              <a:rPr lang="en-IE" altLang="en-US" dirty="0"/>
              <a:t>Weight Initialization types</a:t>
            </a:r>
          </a:p>
          <a:p>
            <a:pPr marL="342900" lvl="1" indent="-342900" eaLnBrk="1" hangingPunct="1">
              <a:buClr>
                <a:schemeClr val="folHlink"/>
              </a:buClr>
              <a:buSzPct val="60000"/>
            </a:pPr>
            <a:r>
              <a:rPr lang="en-IE" altLang="en-US" dirty="0"/>
              <a:t>Details about </a:t>
            </a:r>
            <a:r>
              <a:rPr lang="en-US" altLang="en-IE" dirty="0"/>
              <a:t>Optimization Algorithms</a:t>
            </a:r>
            <a:endParaRPr lang="en-IE" altLang="en-US" dirty="0"/>
          </a:p>
          <a:p>
            <a:pPr marL="342900" lvl="1" indent="-342900" eaLnBrk="1" hangingPunct="1">
              <a:buClr>
                <a:schemeClr val="folHlink"/>
              </a:buClr>
              <a:buSzPct val="60000"/>
            </a:pPr>
            <a:r>
              <a:rPr lang="en-IE" altLang="en-US" dirty="0"/>
              <a:t>Forward and backward Propagation</a:t>
            </a:r>
          </a:p>
          <a:p>
            <a:pPr marL="342900" lvl="1" indent="-342900" eaLnBrk="1" hangingPunct="1">
              <a:buClr>
                <a:schemeClr val="folHlink"/>
              </a:buClr>
              <a:buSzPct val="60000"/>
            </a:pPr>
            <a:r>
              <a:rPr lang="en-IE" altLang="en-US" dirty="0"/>
              <a:t>Understanding Regularization Techniques</a:t>
            </a:r>
          </a:p>
          <a:p>
            <a:pPr marL="342900" lvl="1" indent="-342900" eaLnBrk="1" hangingPunct="1">
              <a:buClr>
                <a:schemeClr val="folHlink"/>
              </a:buClr>
              <a:buSzPct val="60000"/>
            </a:pPr>
            <a:r>
              <a:rPr lang="en-IE" altLang="en-US" dirty="0"/>
              <a:t>Use case of CNN</a:t>
            </a:r>
          </a:p>
          <a:p>
            <a:pPr marL="342900" lvl="1" indent="-342900" eaLnBrk="1" hangingPunct="1">
              <a:buClr>
                <a:schemeClr val="folHlink"/>
              </a:buClr>
              <a:buSzPct val="60000"/>
            </a:pPr>
            <a:r>
              <a:rPr lang="en-IE" altLang="en-US" dirty="0"/>
              <a:t>Model Evaluation Metrics</a:t>
            </a:r>
          </a:p>
        </p:txBody>
      </p:sp>
      <p:sp>
        <p:nvSpPr>
          <p:cNvPr id="22531" name="Rectangle 2"/>
          <p:cNvSpPr txBox="1"/>
          <p:nvPr/>
        </p:nvSpPr>
        <p:spPr>
          <a:xfrm>
            <a:off x="17463"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anchor="b" anchorCtr="0"/>
          <a:lstStyle/>
          <a:p>
            <a:pPr algn="ctr" eaLnBrk="1" fontAlgn="ctr" latinLnBrk="1" hangingPunct="1"/>
            <a:r>
              <a:rPr lang="en-IN" altLang="en-US" sz="3200" b="1" dirty="0">
                <a:solidFill>
                  <a:schemeClr val="bg2"/>
                </a:solidFill>
                <a:latin typeface="Calibri" panose="020F0502020204030204" pitchFamily="34" charset="0"/>
              </a:rPr>
              <a:t>Contents</a:t>
            </a:r>
            <a:endParaRPr lang="en-US" altLang="ko-KR" sz="3200" b="1" dirty="0">
              <a:solidFill>
                <a:schemeClr val="bg2"/>
              </a:solidFill>
              <a:latin typeface="Times New Roman" panose="02020603050405020304"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Non-linearity</a:t>
            </a:r>
          </a:p>
        </p:txBody>
      </p:sp>
      <p:sp>
        <p:nvSpPr>
          <p:cNvPr id="40963"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60000"/>
            </a:pPr>
            <a:r>
              <a:rPr lang="en-US" altLang="en-US" dirty="0">
                <a:latin typeface="Times New Roman" panose="02020603050405020304" pitchFamily="18" charset="0"/>
                <a:ea typeface="+mn-ea"/>
                <a:cs typeface="Times New Roman" panose="02020603050405020304" pitchFamily="18" charset="0"/>
              </a:rPr>
              <a:t>A given node takes the weighted sum of its inputs, and passes it through a </a:t>
            </a:r>
            <a:r>
              <a:rPr lang="en-US" altLang="en-US" b="1" dirty="0">
                <a:latin typeface="Times New Roman" panose="02020603050405020304" pitchFamily="18" charset="0"/>
                <a:ea typeface="+mn-ea"/>
                <a:cs typeface="Times New Roman" panose="02020603050405020304" pitchFamily="18" charset="0"/>
              </a:rPr>
              <a:t>non-linear activation function</a:t>
            </a:r>
            <a:r>
              <a:rPr lang="en-US" altLang="en-US" dirty="0">
                <a:latin typeface="Times New Roman" panose="02020603050405020304" pitchFamily="18" charset="0"/>
                <a:ea typeface="+mn-ea"/>
                <a:cs typeface="Times New Roman" panose="02020603050405020304" pitchFamily="18" charset="0"/>
              </a:rPr>
              <a:t>. </a:t>
            </a:r>
          </a:p>
          <a:p>
            <a:pPr>
              <a:buSzPct val="60000"/>
            </a:pPr>
            <a:r>
              <a:rPr lang="en-US" altLang="en-US" dirty="0">
                <a:latin typeface="Times New Roman" panose="02020603050405020304" pitchFamily="18" charset="0"/>
                <a:ea typeface="+mn-ea"/>
                <a:cs typeface="Times New Roman" panose="02020603050405020304" pitchFamily="18" charset="0"/>
              </a:rPr>
              <a:t>If we zoom in to one of the hidden or output nodes, what we will encounter is the figure below.</a:t>
            </a:r>
          </a:p>
        </p:txBody>
      </p:sp>
      <p:pic>
        <p:nvPicPr>
          <p:cNvPr id="40964" name="Picture 3"/>
          <p:cNvPicPr>
            <a:picLocks noChangeAspect="1"/>
          </p:cNvPicPr>
          <p:nvPr/>
        </p:nvPicPr>
        <p:blipFill>
          <a:blip r:embed="rId2"/>
          <a:stretch>
            <a:fillRect/>
          </a:stretch>
        </p:blipFill>
        <p:spPr>
          <a:xfrm>
            <a:off x="685800" y="3124200"/>
            <a:ext cx="3733800" cy="2895600"/>
          </a:xfrm>
          <a:prstGeom prst="rect">
            <a:avLst/>
          </a:prstGeom>
          <a:noFill/>
          <a:ln w="9525">
            <a:noFill/>
          </a:ln>
        </p:spPr>
      </p:pic>
      <p:pic>
        <p:nvPicPr>
          <p:cNvPr id="40965" name="Picture 4"/>
          <p:cNvPicPr>
            <a:picLocks noChangeAspect="1"/>
          </p:cNvPicPr>
          <p:nvPr/>
        </p:nvPicPr>
        <p:blipFill>
          <a:blip r:embed="rId3"/>
          <a:stretch>
            <a:fillRect/>
          </a:stretch>
        </p:blipFill>
        <p:spPr>
          <a:xfrm>
            <a:off x="4419600" y="3810000"/>
            <a:ext cx="4473575" cy="1676400"/>
          </a:xfrm>
          <a:prstGeom prst="rect">
            <a:avLst/>
          </a:prstGeom>
          <a:noFill/>
          <a:ln w="9525">
            <a:noFill/>
          </a:ln>
        </p:spPr>
      </p:pic>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Why Non-Linearity?</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Data linearly separable</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By performing non-linear transformations at each layer, we are able to project the input to a new vector space, and draw a complex decision boundary to separate the classes.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Non Separable data</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Non-linear </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transformation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L</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inearly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separable.</a:t>
            </a:r>
          </a:p>
        </p:txBody>
      </p:sp>
      <p:pic>
        <p:nvPicPr>
          <p:cNvPr id="41988" name="Picture 3"/>
          <p:cNvPicPr>
            <a:picLocks noChangeAspect="1"/>
          </p:cNvPicPr>
          <p:nvPr/>
        </p:nvPicPr>
        <p:blipFill>
          <a:blip r:embed="rId2"/>
          <a:stretch>
            <a:fillRect/>
          </a:stretch>
        </p:blipFill>
        <p:spPr>
          <a:xfrm>
            <a:off x="1828800" y="3200400"/>
            <a:ext cx="6705600" cy="3094038"/>
          </a:xfrm>
          <a:prstGeom prst="rect">
            <a:avLst/>
          </a:prstGeom>
          <a:noFill/>
          <a:ln w="9525">
            <a:noFill/>
          </a:ln>
        </p:spPr>
      </p:pic>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Activation Functions</a:t>
            </a:r>
          </a:p>
        </p:txBody>
      </p:sp>
      <p:sp>
        <p:nvSpPr>
          <p:cNvPr id="4" name="Content Placeholder 3"/>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Step Function</a:t>
            </a: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v"/>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step function is generally used in the Perceptron linear classifier. It thresholds the input values to 1 and 0, if they are greater or less than zero, respectively.</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v"/>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step function is mainly used in binary classification problems and works well for linearly severable . It can’t classify the multi-class problems.</a:t>
            </a:r>
          </a:p>
        </p:txBody>
      </p:sp>
      <p:pic>
        <p:nvPicPr>
          <p:cNvPr id="43012" name="Picture 4"/>
          <p:cNvPicPr>
            <a:picLocks noChangeAspect="1"/>
          </p:cNvPicPr>
          <p:nvPr/>
        </p:nvPicPr>
        <p:blipFill>
          <a:blip r:embed="rId2"/>
          <a:stretch>
            <a:fillRect/>
          </a:stretch>
        </p:blipFill>
        <p:spPr>
          <a:xfrm>
            <a:off x="609600" y="3200400"/>
            <a:ext cx="2941638" cy="892175"/>
          </a:xfrm>
          <a:prstGeom prst="rect">
            <a:avLst/>
          </a:prstGeom>
          <a:noFill/>
          <a:ln w="9525">
            <a:noFill/>
          </a:ln>
        </p:spPr>
      </p:pic>
      <p:pic>
        <p:nvPicPr>
          <p:cNvPr id="43013" name="Picture 5"/>
          <p:cNvPicPr>
            <a:picLocks noChangeAspect="1"/>
          </p:cNvPicPr>
          <p:nvPr/>
        </p:nvPicPr>
        <p:blipFill>
          <a:blip r:embed="rId3"/>
          <a:stretch>
            <a:fillRect/>
          </a:stretch>
        </p:blipFill>
        <p:spPr>
          <a:xfrm>
            <a:off x="4541838" y="3276600"/>
            <a:ext cx="3648075" cy="2533650"/>
          </a:xfrm>
          <a:prstGeom prst="rect">
            <a:avLst/>
          </a:prstGeom>
          <a:noFill/>
          <a:ln w="9525">
            <a:noFill/>
          </a:ln>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Activation Functions(Contd..)</a:t>
            </a:r>
          </a:p>
        </p:txBody>
      </p:sp>
      <p:sp>
        <p:nvSpPr>
          <p:cNvPr id="4" name="Content Placeholder 3"/>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Linear Activation Function</a:t>
            </a: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equation for Linear activation function is:  </a:t>
            </a: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f(x) = a.x </a:t>
            </a: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When a = 1 then f(x) = x and this is a special case known as identity.</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Properties:</a:t>
            </a: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Range is -infinity to +infinity</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Provides a convex error surface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so optimization can be achieved faster</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df(x)/dx = a which is constant. So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cannot be optimized with gradient descent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Limitations:</a:t>
            </a: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Since the derivative is constant, the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gradient has no relation with input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Back propagation is constant as the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change is delta x</a:t>
            </a:r>
          </a:p>
        </p:txBody>
      </p:sp>
      <p:pic>
        <p:nvPicPr>
          <p:cNvPr id="44036" name="Picture 1"/>
          <p:cNvPicPr>
            <a:picLocks noChangeAspect="1"/>
          </p:cNvPicPr>
          <p:nvPr/>
        </p:nvPicPr>
        <p:blipFill>
          <a:blip r:embed="rId2"/>
          <a:stretch>
            <a:fillRect/>
          </a:stretch>
        </p:blipFill>
        <p:spPr>
          <a:xfrm>
            <a:off x="4692650" y="2246313"/>
            <a:ext cx="4200525" cy="2790825"/>
          </a:xfrm>
          <a:prstGeom prst="rect">
            <a:avLst/>
          </a:prstGeom>
          <a:noFill/>
          <a:ln w="9525">
            <a:noFill/>
          </a:ln>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Activation Functions(Contd..)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Sigmoid:</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sigmoid activation function has the mathematical form  : sig(z) = 1/ (1 + e^-z).</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Takes a real valued number as the input and squashes it between 0 and 1.</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Two major drawbacks: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Killing gradients.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Non zero-centered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outputs</a:t>
            </a:r>
            <a:endPar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45060" name="Picture 3"/>
          <p:cNvPicPr>
            <a:picLocks noChangeAspect="1"/>
          </p:cNvPicPr>
          <p:nvPr/>
        </p:nvPicPr>
        <p:blipFill>
          <a:blip r:embed="rId2"/>
          <a:stretch>
            <a:fillRect/>
          </a:stretch>
        </p:blipFill>
        <p:spPr>
          <a:xfrm>
            <a:off x="4267200" y="3200400"/>
            <a:ext cx="4625975" cy="3082925"/>
          </a:xfrm>
          <a:prstGeom prst="rect">
            <a:avLst/>
          </a:prstGeom>
          <a:noFill/>
          <a:ln w="9525">
            <a:noFill/>
          </a:ln>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Activation Functions(Contd..)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Tanh:</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mathematical form </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tanh(z) = (</a:t>
            </a:r>
            <a:r>
              <a:rPr kumimoji="1" lang="en-US" sz="2400" b="1" i="0" u="none" strike="noStrike" kern="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e^z</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 e^-z) / (</a:t>
            </a:r>
            <a:r>
              <a:rPr kumimoji="1" lang="en-US" sz="2400" b="1" i="0" u="none" strike="noStrike" kern="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e^z</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 e^-z)</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Shifted sigmoid neuron. Killing gradients but zero centered</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Takes a real valued number and squashes it between -1 and +1.</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p:pic>
        <p:nvPicPr>
          <p:cNvPr id="46084" name="Picture 3"/>
          <p:cNvPicPr>
            <a:picLocks noChangeAspect="1"/>
          </p:cNvPicPr>
          <p:nvPr/>
        </p:nvPicPr>
        <p:blipFill>
          <a:blip r:embed="rId2"/>
          <a:stretch>
            <a:fillRect/>
          </a:stretch>
        </p:blipFill>
        <p:spPr>
          <a:xfrm>
            <a:off x="1600200" y="2895600"/>
            <a:ext cx="5486400" cy="3124200"/>
          </a:xfrm>
          <a:prstGeom prst="rect">
            <a:avLst/>
          </a:prstGeom>
          <a:noFill/>
          <a:ln w="9525">
            <a:noFill/>
          </a:ln>
        </p:spPr>
      </p:pic>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Activation Functions(Contd..)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ReLU:</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Rectified Linear Unit is represented as `ReLU(z) = max(0, z)`.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Thresholds the inputs at zero.</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Greatly accelerates the convergence of stochastic gradient descent</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Sparsity</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of </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Activations.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Dead Neurons: Zero gradients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flow through initially</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not activated neurons.</a:t>
            </a:r>
          </a:p>
        </p:txBody>
      </p:sp>
      <p:pic>
        <p:nvPicPr>
          <p:cNvPr id="47108" name="Picture 4"/>
          <p:cNvPicPr>
            <a:picLocks noChangeAspect="1"/>
          </p:cNvPicPr>
          <p:nvPr/>
        </p:nvPicPr>
        <p:blipFill>
          <a:blip r:embed="rId2"/>
          <a:stretch>
            <a:fillRect/>
          </a:stretch>
        </p:blipFill>
        <p:spPr>
          <a:xfrm>
            <a:off x="4419600" y="3048000"/>
            <a:ext cx="4659313" cy="2590800"/>
          </a:xfrm>
          <a:prstGeom prst="rect">
            <a:avLst/>
          </a:prstGeom>
          <a:noFill/>
          <a:ln w="9525">
            <a:noFill/>
          </a:ln>
        </p:spPr>
      </p:pic>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Activation Functions(Contd..)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Leaky ReLU:</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 is represented as `LeakyReLU(z) = max(0.01 * z, z)`</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Dead Neurons problem is not exist here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48132" name="Picture 3"/>
          <p:cNvPicPr>
            <a:picLocks noChangeAspect="1"/>
          </p:cNvPicPr>
          <p:nvPr/>
        </p:nvPicPr>
        <p:blipFill>
          <a:blip r:embed="rId2"/>
          <a:stretch>
            <a:fillRect/>
          </a:stretch>
        </p:blipFill>
        <p:spPr>
          <a:xfrm>
            <a:off x="1847850" y="2617788"/>
            <a:ext cx="5448300" cy="3676650"/>
          </a:xfrm>
          <a:prstGeom prst="rect">
            <a:avLst/>
          </a:prstGeom>
          <a:noFill/>
          <a:ln w="9525">
            <a:noFill/>
          </a:ln>
        </p:spPr>
      </p:pic>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vert="horz" wrap="square" lIns="18000" tIns="10800" rIns="18000" bIns="10800" anchor="ctr" anchorCtr="1"/>
          <a:lstStyle/>
          <a:p>
            <a:r>
              <a:rPr lang="en-US" altLang="zh-CN" sz="3600" b="1" dirty="0">
                <a:ea typeface="SimSun" panose="02010600030101010101" pitchFamily="2" charset="-122"/>
              </a:rPr>
              <a:t>Softmax Activation Function</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Softmax , is used in the output layer that produces the probability distribution of multiple classes.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Outputs probabilistic values ranging from 0 to 1 , summing up 1.</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Softmax activation  function generates probability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distribution  by using the  following equation: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49156" name="Picture 3"/>
          <p:cNvPicPr>
            <a:picLocks noChangeAspect="1"/>
          </p:cNvPicPr>
          <p:nvPr/>
        </p:nvPicPr>
        <p:blipFill>
          <a:blip r:embed="rId2"/>
          <a:stretch>
            <a:fillRect/>
          </a:stretch>
        </p:blipFill>
        <p:spPr>
          <a:xfrm>
            <a:off x="381000" y="4114800"/>
            <a:ext cx="3222625" cy="1143000"/>
          </a:xfrm>
          <a:prstGeom prst="rect">
            <a:avLst/>
          </a:prstGeom>
          <a:noFill/>
          <a:ln w="9525">
            <a:noFill/>
          </a:ln>
        </p:spPr>
      </p:pic>
      <p:pic>
        <p:nvPicPr>
          <p:cNvPr id="49157" name="Picture 6"/>
          <p:cNvPicPr>
            <a:picLocks noChangeAspect="1"/>
          </p:cNvPicPr>
          <p:nvPr/>
        </p:nvPicPr>
        <p:blipFill>
          <a:blip r:embed="rId3"/>
          <a:stretch>
            <a:fillRect/>
          </a:stretch>
        </p:blipFill>
        <p:spPr>
          <a:xfrm>
            <a:off x="3429000" y="3962400"/>
            <a:ext cx="5318125" cy="2332038"/>
          </a:xfrm>
          <a:prstGeom prst="rect">
            <a:avLst/>
          </a:prstGeom>
          <a:noFill/>
          <a:ln w="9525">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Stride </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1"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Stride</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specifies how much we move the convolution filter at each step.</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Bigger strides can be used if we want less overlap between the receptive fields.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50180" name="Picture 3"/>
          <p:cNvPicPr>
            <a:picLocks noChangeAspect="1"/>
          </p:cNvPicPr>
          <p:nvPr/>
        </p:nvPicPr>
        <p:blipFill>
          <a:blip r:embed="rId2"/>
          <a:stretch>
            <a:fillRect/>
          </a:stretch>
        </p:blipFill>
        <p:spPr>
          <a:xfrm>
            <a:off x="381000" y="3200400"/>
            <a:ext cx="3863975" cy="2428875"/>
          </a:xfrm>
          <a:prstGeom prst="rect">
            <a:avLst/>
          </a:prstGeom>
          <a:noFill/>
          <a:ln w="9525">
            <a:noFill/>
          </a:ln>
        </p:spPr>
      </p:pic>
      <p:pic>
        <p:nvPicPr>
          <p:cNvPr id="50181" name="Picture 5"/>
          <p:cNvPicPr>
            <a:picLocks noChangeAspect="1"/>
          </p:cNvPicPr>
          <p:nvPr/>
        </p:nvPicPr>
        <p:blipFill>
          <a:blip r:embed="rId3"/>
          <a:stretch>
            <a:fillRect/>
          </a:stretch>
        </p:blipFill>
        <p:spPr>
          <a:xfrm>
            <a:off x="4648200" y="3200400"/>
            <a:ext cx="3670300" cy="2357438"/>
          </a:xfrm>
          <a:prstGeom prst="rect">
            <a:avLst/>
          </a:prstGeom>
          <a:noFill/>
          <a:ln w="9525">
            <a:noFill/>
          </a:ln>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3"/>
          <p:cNvSpPr txBox="1"/>
          <p:nvPr/>
        </p:nvSpPr>
        <p:spPr>
          <a:xfrm>
            <a:off x="193675" y="1133475"/>
            <a:ext cx="8834438" cy="3722688"/>
          </a:xfrm>
          <a:prstGeom prst="rect">
            <a:avLst/>
          </a:prstGeom>
          <a:noFill/>
          <a:ln w="9525">
            <a:noFill/>
          </a:ln>
        </p:spPr>
        <p:txBody>
          <a:bodyPr>
            <a:spAutoFit/>
          </a:bodyPr>
          <a:lst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q"/>
              <a:defRPr sz="2800">
                <a:solidFill>
                  <a:schemeClr val="tx1"/>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spcBef>
                <a:spcPct val="20000"/>
              </a:spcBef>
              <a:spcAft>
                <a:spcPct val="0"/>
              </a:spcAft>
              <a:buClr>
                <a:schemeClr val="hlink"/>
              </a:buClr>
              <a:buSzPct val="55000"/>
              <a:buFont typeface="Wingdings" panose="05000000000000000000" pitchFamily="2" charset="2"/>
              <a:buChar char="§"/>
              <a:defRPr sz="2400">
                <a:solidFill>
                  <a:schemeClr val="tx1"/>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spcBef>
                <a:spcPct val="20000"/>
              </a:spcBef>
              <a:spcAft>
                <a:spcPct val="0"/>
              </a:spcAft>
              <a:buClr>
                <a:schemeClr val="folHlink"/>
              </a:buClr>
              <a:buSzPct val="50000"/>
              <a:buFont typeface="Courier New" panose="02070309020205020404" pitchFamily="49" charset="0"/>
              <a:buChar char="o"/>
              <a:defRPr sz="2000">
                <a:solidFill>
                  <a:schemeClr val="tx1"/>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spcBef>
                <a:spcPct val="20000"/>
              </a:spcBef>
              <a:spcAft>
                <a:spcPct val="0"/>
              </a:spcAft>
              <a:buClr>
                <a:schemeClr val="accent2"/>
              </a:buClr>
              <a:buSzPct val="55000"/>
              <a:buFont typeface="Arial" panose="020B0604020202020204" pitchFamily="34" charset="0"/>
              <a:buChar char="•"/>
              <a:defRPr sz="2000">
                <a:solidFill>
                  <a:schemeClr val="tx1"/>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spcBef>
                <a:spcPct val="20000"/>
              </a:spcBef>
              <a:spcAft>
                <a:spcPct val="0"/>
              </a:spcAft>
              <a:buClr>
                <a:schemeClr val="accent1"/>
              </a:buClr>
              <a:buSzPct val="50000"/>
              <a:buFont typeface="Wingdings" panose="05000000000000000000" pitchFamily="2" charset="2"/>
              <a:buChar char="Ø"/>
              <a:defRPr sz="1600">
                <a:solidFill>
                  <a:schemeClr val="tx1"/>
                </a:solidFill>
                <a:latin typeface="Times New Roman" panose="02020603050405020304" pitchFamily="18" charset="0"/>
                <a:ea typeface="+mn-ea"/>
                <a:cs typeface="Times New Roman" panose="02020603050405020304" pitchFamily="18" charset="0"/>
              </a:defRPr>
            </a:lvl5pPr>
          </a:lstStyle>
          <a:p>
            <a:pPr marL="342900" lvl="0" indent="-342900" algn="l">
              <a:spcBef>
                <a:spcPct val="0"/>
              </a:spcBef>
              <a:buClrTx/>
              <a:buSzTx/>
              <a:buFont typeface="Wingdings" panose="05000000000000000000" pitchFamily="2" charset="2"/>
              <a:buChar char="Ø"/>
            </a:pPr>
            <a:r>
              <a:rPr lang="en-US" altLang="zh-CN" sz="2400" dirty="0">
                <a:ea typeface="Gulim" pitchFamily="34" charset="-127"/>
              </a:rPr>
              <a:t>To give ideas about CNN architecture </a:t>
            </a:r>
          </a:p>
          <a:p>
            <a:pPr marL="342900" lvl="0" indent="-342900" algn="l">
              <a:spcBef>
                <a:spcPct val="0"/>
              </a:spcBef>
              <a:buClrTx/>
              <a:buSzTx/>
              <a:buFont typeface="Wingdings" panose="05000000000000000000" pitchFamily="2" charset="2"/>
              <a:buChar char="Ø"/>
            </a:pPr>
            <a:r>
              <a:rPr lang="en-US" altLang="zh-CN" sz="2400" dirty="0">
                <a:ea typeface="Gulim" pitchFamily="34" charset="-127"/>
              </a:rPr>
              <a:t>To give ideas about all of the layers of CNN</a:t>
            </a:r>
          </a:p>
          <a:p>
            <a:pPr marL="342900" lvl="0" indent="-342900" algn="l">
              <a:spcBef>
                <a:spcPct val="0"/>
              </a:spcBef>
              <a:buClrTx/>
              <a:buSzTx/>
              <a:buFont typeface="Wingdings" panose="05000000000000000000" pitchFamily="2" charset="2"/>
              <a:buChar char="Ø"/>
            </a:pPr>
            <a:r>
              <a:rPr lang="en-US" altLang="zh-CN" sz="2400" dirty="0">
                <a:ea typeface="Gulim" pitchFamily="34" charset="-127"/>
              </a:rPr>
              <a:t>To provide details on Activation functions</a:t>
            </a:r>
          </a:p>
          <a:p>
            <a:pPr marL="342900" lvl="0" indent="-342900" algn="l">
              <a:spcBef>
                <a:spcPct val="0"/>
              </a:spcBef>
              <a:buClrTx/>
              <a:buSzTx/>
              <a:buFont typeface="Wingdings" panose="05000000000000000000" pitchFamily="2" charset="2"/>
              <a:buChar char="Ø"/>
            </a:pPr>
            <a:r>
              <a:rPr lang="en-US" altLang="zh-CN" sz="2400" dirty="0">
                <a:ea typeface="Gulim" pitchFamily="34" charset="-127"/>
              </a:rPr>
              <a:t>To provide details on Optimization Algorithms</a:t>
            </a:r>
          </a:p>
          <a:p>
            <a:pPr marL="342900" lvl="0" indent="-342900">
              <a:spcBef>
                <a:spcPct val="0"/>
              </a:spcBef>
              <a:buClrTx/>
              <a:buSzTx/>
              <a:buFont typeface="Wingdings" panose="05000000000000000000" pitchFamily="2" charset="2"/>
              <a:buChar char="Ø"/>
            </a:pPr>
            <a:r>
              <a:rPr lang="en-US" altLang="zh-CN" sz="2400" dirty="0">
                <a:ea typeface="Gulim" pitchFamily="34" charset="-127"/>
              </a:rPr>
              <a:t>To provide an description regularization Techniques.</a:t>
            </a:r>
          </a:p>
          <a:p>
            <a:pPr marL="342900" lvl="0" indent="-342900">
              <a:spcBef>
                <a:spcPct val="0"/>
              </a:spcBef>
              <a:buClrTx/>
              <a:buSzTx/>
              <a:buFont typeface="Wingdings" panose="05000000000000000000" pitchFamily="2" charset="2"/>
              <a:buChar char="Ø"/>
            </a:pPr>
            <a:r>
              <a:rPr lang="en-US" altLang="zh-CN" sz="2400" dirty="0">
                <a:ea typeface="Gulim" pitchFamily="34" charset="-127"/>
              </a:rPr>
              <a:t>To give ideas about Back propagation , Forward Propagation</a:t>
            </a:r>
          </a:p>
          <a:p>
            <a:pPr marL="342900" lvl="0" indent="-342900">
              <a:spcBef>
                <a:spcPct val="0"/>
              </a:spcBef>
              <a:buClrTx/>
              <a:buSzTx/>
              <a:buFont typeface="Wingdings" panose="05000000000000000000" pitchFamily="2" charset="2"/>
              <a:buChar char="Ø"/>
            </a:pPr>
            <a:r>
              <a:rPr lang="en-US" altLang="zh-CN" sz="2400" dirty="0">
                <a:ea typeface="Gulim" pitchFamily="34" charset="-127"/>
              </a:rPr>
              <a:t>To provide ideas about Image preprocessing</a:t>
            </a:r>
          </a:p>
          <a:p>
            <a:pPr marL="342900" lvl="0" indent="-342900">
              <a:spcBef>
                <a:spcPct val="0"/>
              </a:spcBef>
              <a:buClrTx/>
              <a:buSzTx/>
              <a:buFont typeface="Wingdings" panose="05000000000000000000" pitchFamily="2" charset="2"/>
              <a:buChar char="Ø"/>
            </a:pPr>
            <a:r>
              <a:rPr lang="en-US" altLang="zh-CN" sz="2400" dirty="0">
                <a:ea typeface="Gulim" pitchFamily="34" charset="-127"/>
              </a:rPr>
              <a:t>To provide ideas about different evaluation metrics</a:t>
            </a:r>
            <a:r>
              <a:rPr lang="en-US" altLang="zh-CN" sz="2000" dirty="0">
                <a:ea typeface="Gulim" pitchFamily="34" charset="-127"/>
              </a:rPr>
              <a:t>.</a:t>
            </a:r>
          </a:p>
          <a:p>
            <a:pPr marL="342900" lvl="0" indent="-342900" algn="l">
              <a:spcBef>
                <a:spcPct val="0"/>
              </a:spcBef>
              <a:buClrTx/>
              <a:buSzTx/>
              <a:buFontTx/>
              <a:buNone/>
            </a:pPr>
            <a:endParaRPr lang="en-US" altLang="zh-CN" sz="2000" dirty="0">
              <a:ea typeface="Gulim" pitchFamily="34" charset="-127"/>
            </a:endParaRPr>
          </a:p>
          <a:p>
            <a:pPr marL="342900" lvl="0" indent="-342900" algn="l">
              <a:spcBef>
                <a:spcPct val="0"/>
              </a:spcBef>
              <a:buClrTx/>
              <a:buSzTx/>
              <a:buFontTx/>
              <a:buNone/>
            </a:pPr>
            <a:endParaRPr lang="en-US" altLang="zh-CN" sz="2400" dirty="0">
              <a:ea typeface="Gulim" pitchFamily="34" charset="-127"/>
            </a:endParaRPr>
          </a:p>
        </p:txBody>
      </p:sp>
      <p:sp>
        <p:nvSpPr>
          <p:cNvPr id="23555" name="Rectangle 2"/>
          <p:cNvSpPr txBox="1"/>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anchor="b" anchorCtr="0"/>
          <a:lstStyle/>
          <a:p>
            <a:pPr algn="ctr" eaLnBrk="1" fontAlgn="ctr" latinLnBrk="1" hangingPunct="1"/>
            <a:r>
              <a:rPr lang="en-IN" altLang="en-US" sz="3200" b="1" dirty="0">
                <a:solidFill>
                  <a:schemeClr val="bg2"/>
                </a:solidFill>
                <a:latin typeface="Calibri" panose="020F0502020204030204" pitchFamily="34" charset="0"/>
              </a:rPr>
              <a:t>Objectives</a:t>
            </a:r>
            <a:endParaRPr lang="en-US" altLang="ko-KR" sz="3200" b="1" dirty="0">
              <a:solidFill>
                <a:schemeClr val="bg2"/>
              </a:solidFill>
              <a:latin typeface="Times New Roman" panose="02020603050405020304" pitchFamily="18"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Padding</a:t>
            </a:r>
          </a:p>
        </p:txBody>
      </p:sp>
      <p:sp>
        <p:nvSpPr>
          <p:cNvPr id="41987"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altLang="en-US" sz="18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If we want to maintain the same dimensionality, we can use </a:t>
            </a:r>
            <a:r>
              <a:rPr kumimoji="0" lang="en-US" altLang="en-US" sz="1800" b="0" i="1"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padding</a:t>
            </a:r>
            <a:r>
              <a:rPr kumimoji="0" lang="en-US" altLang="en-US" sz="18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to surround the input with zeros.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o"/>
              <a:defRPr/>
            </a:pPr>
            <a:r>
              <a:rPr kumimoji="0" lang="en-US" altLang="en-US" sz="18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"valid", which means no padding (only valid window locations will be used);</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en-US" sz="18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and "same", which means “pad in such a way as to have an output with the same width</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en-US" sz="18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and height as the input.” </a:t>
            </a:r>
            <a:r>
              <a:rPr kumimoji="0" lang="en-US" altLang="en-US" sz="1800" b="0" i="0" u="none" strike="noStrike" kern="0" cap="none" spc="0" normalizeH="0" baseline="0" noProof="1">
                <a:ln>
                  <a:noFill/>
                </a:ln>
                <a:solidFill>
                  <a:schemeClr val="tx2"/>
                </a:solidFill>
                <a:effectLst/>
                <a:uLnTx/>
                <a:uFillTx/>
                <a:latin typeface="Times New Roman" panose="02020603050405020304" pitchFamily="18" charset="0"/>
                <a:ea typeface="+mn-ea"/>
                <a:cs typeface="Times New Roman" panose="02020603050405020304" pitchFamily="18" charset="0"/>
              </a:rPr>
              <a:t>The padding argument defaults to </a:t>
            </a:r>
            <a:r>
              <a:rPr kumimoji="0" lang="en-US" altLang="en-US" sz="1800" b="1" i="0" u="none" strike="noStrike" kern="0" cap="none" spc="0" normalizeH="0" baseline="0" noProof="1">
                <a:ln>
                  <a:noFill/>
                </a:ln>
                <a:solidFill>
                  <a:schemeClr val="tx2"/>
                </a:solidFill>
                <a:effectLst/>
                <a:uLnTx/>
                <a:uFillTx/>
                <a:latin typeface="Times New Roman" panose="02020603050405020304" pitchFamily="18" charset="0"/>
                <a:ea typeface="+mn-ea"/>
                <a:cs typeface="Times New Roman" panose="02020603050405020304" pitchFamily="18" charset="0"/>
              </a:rPr>
              <a:t>valid</a:t>
            </a:r>
            <a:r>
              <a:rPr kumimoji="0" lang="en-US" altLang="en-US" sz="1800" b="0" i="0" u="none" strike="noStrike" kern="0" cap="none" spc="0" normalizeH="0" baseline="0" noProof="1">
                <a:ln>
                  <a:noFill/>
                </a:ln>
                <a:solidFill>
                  <a:schemeClr val="tx2"/>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0" lang="en-US" altLang="en-US" sz="18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Padding is commonly used in CNN to preserve the size of the feature maps, otherwise they would shrink at each layer, which is not desirable.</a:t>
            </a:r>
          </a:p>
        </p:txBody>
      </p:sp>
      <p:pic>
        <p:nvPicPr>
          <p:cNvPr id="51204" name="Picture 1"/>
          <p:cNvPicPr>
            <a:picLocks noChangeAspect="1"/>
          </p:cNvPicPr>
          <p:nvPr/>
        </p:nvPicPr>
        <p:blipFill>
          <a:blip r:embed="rId2"/>
          <a:stretch>
            <a:fillRect/>
          </a:stretch>
        </p:blipFill>
        <p:spPr>
          <a:xfrm>
            <a:off x="2644775" y="3140075"/>
            <a:ext cx="4429125" cy="3108325"/>
          </a:xfrm>
          <a:prstGeom prst="rect">
            <a:avLst/>
          </a:prstGeom>
          <a:noFill/>
          <a:ln w="9525">
            <a:noFill/>
          </a:ln>
        </p:spPr>
      </p:pic>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Pooling</a:t>
            </a:r>
          </a:p>
        </p:txBody>
      </p:sp>
      <p:sp>
        <p:nvSpPr>
          <p:cNvPr id="3" name="Content Placeholder 2"/>
          <p:cNvSpPr>
            <a:spLocks noGrp="1"/>
          </p:cNvSpPr>
          <p:nvPr>
            <p:ph sz="half" idx="1"/>
          </p:nvPr>
        </p:nvSpPr>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1"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Pooling</a:t>
            </a:r>
            <a:r>
              <a:rPr kumimoji="1" lang="en-US" sz="2000" b="0"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is performed</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to reduce the dimensionality which</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enables us to reduce the number of parameters, which both shortens the training time and combats overfitting.</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most common type of pooling is </a:t>
            </a:r>
            <a:r>
              <a:rPr kumimoji="1" lang="en-US" sz="2000" b="1"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max pooling</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which just takes the max value in the pooling window.Besides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Average pooling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is also used.</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Contrary to the convolution operation, pooling has no parameters</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52228" name="Picture 3"/>
          <p:cNvPicPr>
            <a:picLocks noChangeAspect="1"/>
          </p:cNvPicPr>
          <p:nvPr/>
        </p:nvPicPr>
        <p:blipFill>
          <a:blip r:embed="rId2"/>
          <a:stretch>
            <a:fillRect/>
          </a:stretch>
        </p:blipFill>
        <p:spPr>
          <a:xfrm>
            <a:off x="5573713" y="3733800"/>
            <a:ext cx="2954337" cy="2681288"/>
          </a:xfrm>
          <a:prstGeom prst="rect">
            <a:avLst/>
          </a:prstGeom>
          <a:noFill/>
          <a:ln w="9525">
            <a:noFill/>
          </a:ln>
        </p:spPr>
      </p:pic>
      <p:pic>
        <p:nvPicPr>
          <p:cNvPr id="52229" name="Content Placeholder 1" descr="236937781_387183426312637_8496042796343239501_n"/>
          <p:cNvPicPr>
            <a:picLocks noGrp="1" noChangeAspect="1"/>
          </p:cNvPicPr>
          <p:nvPr>
            <p:ph sz="half" idx="2"/>
          </p:nvPr>
        </p:nvPicPr>
        <p:blipFill>
          <a:blip r:embed="rId3"/>
          <a:srcRect/>
          <a:stretch>
            <a:fillRect/>
          </a:stretch>
        </p:blipFill>
        <p:spPr>
          <a:xfrm>
            <a:off x="5334000" y="1219200"/>
            <a:ext cx="3433763" cy="2535238"/>
          </a:xfrm>
        </p:spPr>
      </p:pic>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Pooling(Contd..)</a:t>
            </a:r>
          </a:p>
        </p:txBody>
      </p:sp>
      <p:sp>
        <p:nvSpPr>
          <p:cNvPr id="3" name="Content Placeholder 2"/>
          <p:cNvSpPr>
            <a:spLocks noGrp="1"/>
          </p:cNvSpPr>
          <p:nvPr>
            <p:ph sz="half" idx="1"/>
          </p:nvPr>
        </p:nvSpPr>
        <p:spPr>
          <a:xfrm>
            <a:off x="250825" y="977900"/>
            <a:ext cx="8753475"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Why we need Pooling layers: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v"/>
              <a:defRPr/>
            </a:pP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Convolutional layers represent the presence of features in an input image. But they present a problem, they're sensitive to location of features in the input.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v"/>
              <a:defRPr/>
            </a:pP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This gives us specific data rather than generalised data, deepening the problem of overfitting and doesn't deliver good results for data outside the training set.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v"/>
              <a:defRPr/>
            </a:pP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So </a:t>
            </a:r>
            <a:r>
              <a:rPr kumimoji="1" lang="en-US" sz="2400" b="1"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we need to generalise the presence of features</a:t>
            </a: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This is done by means of pooling layers.</a:t>
            </a: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Pooling(Contd..)</a:t>
            </a:r>
          </a:p>
        </p:txBody>
      </p:sp>
      <p:sp>
        <p:nvSpPr>
          <p:cNvPr id="3" name="Content Placeholder 2"/>
          <p:cNvSpPr>
            <a:spLocks noGrp="1"/>
          </p:cNvSpPr>
          <p:nvPr>
            <p:ph sz="half" idx="1"/>
          </p:nvPr>
        </p:nvSpPr>
        <p:spPr>
          <a:xfrm>
            <a:off x="250825" y="977900"/>
            <a:ext cx="8753475" cy="5303838"/>
          </a:xfrm>
        </p:spPr>
        <p:txBody>
          <a:bodyPr vert="horz" wrap="square" lIns="91440" tIns="45720" rIns="91440" bIns="45720" numCol="1" anchor="t" anchorCtr="0" compatLnSpc="1">
            <a:no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When to use  what type of pooling:</a:t>
            </a:r>
            <a:endParaRPr kumimoji="1" lang="en-US" sz="2000" b="1"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q"/>
              <a:defRPr/>
            </a:pPr>
            <a:r>
              <a:rPr kumimoji="1"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Max Pooling benefits translation invariance:</a:t>
            </a:r>
          </a:p>
          <a:p>
            <a:pPr marL="742950" marR="0" lvl="1" indent="-285750" algn="just" defTabSz="914400" rtl="0" eaLnBrk="0" fontAlgn="base" latinLnBrk="0" hangingPunct="0">
              <a:lnSpc>
                <a:spcPct val="100000"/>
              </a:lnSpc>
              <a:spcBef>
                <a:spcPct val="20000"/>
              </a:spcBef>
              <a:spcAft>
                <a:spcPct val="0"/>
              </a:spcAft>
              <a:buClr>
                <a:schemeClr val="hlink"/>
              </a:buClr>
              <a:buSzPct val="91000"/>
              <a:buFont typeface="Wingdings" panose="05000000000000000000" pitchFamily="2" charset="2"/>
              <a:buChar char="v"/>
              <a:defRPr/>
            </a:pPr>
            <a:r>
              <a:rPr kumimoji="1"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When a model is translation invariant, it means that it doesn’t matter where an object is present in a picture; it will be recognized anyway. For example, if I hold a phone near my head, or near my pocket – it should be part of the classification both times.</a:t>
            </a:r>
          </a:p>
          <a:p>
            <a:pPr marL="742950" marR="0" lvl="1" indent="-285750" algn="just"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v"/>
              <a:defRPr/>
            </a:pPr>
            <a:endParaRPr kumimoji="1"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742950" marR="0" lvl="1" indent="-285750" algn="just"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v"/>
              <a:defRPr/>
            </a:pPr>
            <a:endParaRPr kumimoji="1"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742950" marR="0" lvl="1" indent="-285750" algn="just"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v"/>
              <a:defRPr/>
            </a:pPr>
            <a:endParaRPr kumimoji="1"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457200" marR="0" lvl="1" indent="0" algn="just"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None/>
              <a:defRPr/>
            </a:pPr>
            <a:endParaRPr kumimoji="1"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742950" marR="0" lvl="1" indent="-285750" algn="just" defTabSz="914400" rtl="0" eaLnBrk="0" fontAlgn="base" latinLnBrk="0" hangingPunct="0">
              <a:lnSpc>
                <a:spcPct val="100000"/>
              </a:lnSpc>
              <a:spcBef>
                <a:spcPct val="20000"/>
              </a:spcBef>
              <a:spcAft>
                <a:spcPct val="0"/>
              </a:spcAft>
              <a:buClr>
                <a:schemeClr val="hlink"/>
              </a:buClr>
              <a:buSzPct val="92000"/>
              <a:buFont typeface="Wingdings" panose="05000000000000000000" pitchFamily="2" charset="2"/>
              <a:buChar char="v"/>
              <a:defRPr/>
            </a:pPr>
            <a:r>
              <a:rPr kumimoji="1"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Achieving translation invariance in your model greatly benefits its predictive power, as you no longer need to provide images where the object is precisely at some desired position. Rather, you can just provide a massive set of images that contain the object, and possibly get a well-performing model.</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None/>
              <a:defRPr/>
            </a:pPr>
            <a:r>
              <a:rPr kumimoji="1"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None/>
              <a:defRPr/>
            </a:pPr>
            <a:r>
              <a:rPr kumimoji="1" lang="en-US" sz="20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a:t>
            </a:r>
          </a:p>
        </p:txBody>
      </p:sp>
      <p:pic>
        <p:nvPicPr>
          <p:cNvPr id="54276" name="Picture 1"/>
          <p:cNvPicPr>
            <a:picLocks noChangeAspect="1"/>
          </p:cNvPicPr>
          <p:nvPr/>
        </p:nvPicPr>
        <p:blipFill>
          <a:blip r:embed="rId2"/>
          <a:stretch>
            <a:fillRect/>
          </a:stretch>
        </p:blipFill>
        <p:spPr>
          <a:xfrm>
            <a:off x="1371600" y="3048000"/>
            <a:ext cx="5991225" cy="1419225"/>
          </a:xfrm>
          <a:prstGeom prst="rect">
            <a:avLst/>
          </a:prstGeom>
          <a:noFill/>
          <a:ln w="9525">
            <a:noFill/>
          </a:ln>
        </p:spPr>
      </p:pic>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Pooling(Contd..)</a:t>
            </a:r>
          </a:p>
        </p:txBody>
      </p:sp>
      <p:sp>
        <p:nvSpPr>
          <p:cNvPr id="3" name="Content Placeholder 2"/>
          <p:cNvSpPr>
            <a:spLocks noGrp="1"/>
          </p:cNvSpPr>
          <p:nvPr>
            <p:ph sz="half" idx="1"/>
          </p:nvPr>
        </p:nvSpPr>
        <p:spPr>
          <a:xfrm>
            <a:off x="250825" y="977900"/>
            <a:ext cx="8753475"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charset="0"/>
              <a:buChar char="Ø"/>
              <a:defRPr/>
            </a:pP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Why Max Pooling is the most used pooling operation :</a:t>
            </a:r>
          </a:p>
          <a:p>
            <a:pPr marL="1143000" marR="0" lvl="2" indent="-2286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v"/>
              <a:defRPr/>
            </a:pP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The argument is relatively simple: as the objects of interest likely produce the largest pixel values, it shall be more interesting to take the max value in some block than to take an average (Chollet, 2017).</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None/>
              <a:defRPr/>
            </a:pPr>
            <a:endPar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charset="0"/>
              <a:buChar char="Ø"/>
              <a:defRPr/>
            </a:pP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Why think about Average Pooling at all:     </a:t>
            </a:r>
          </a:p>
          <a:p>
            <a:pPr marL="1143000" marR="0" lvl="2" indent="-2286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v"/>
              <a:defRPr/>
            </a:pP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If the position of objects is not important, it seems that better results can be achieved with Average Pooling.</a:t>
            </a:r>
          </a:p>
        </p:txBody>
      </p:sp>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Pooling(Contd..)</a:t>
            </a:r>
          </a:p>
        </p:txBody>
      </p:sp>
      <p:sp>
        <p:nvSpPr>
          <p:cNvPr id="3" name="Content Placeholder 2"/>
          <p:cNvSpPr>
            <a:spLocks noGrp="1"/>
          </p:cNvSpPr>
          <p:nvPr>
            <p:ph sz="half" idx="1"/>
          </p:nvPr>
        </p:nvSpPr>
        <p:spPr>
          <a:xfrm>
            <a:off x="250825" y="990600"/>
            <a:ext cx="4419600" cy="5257800"/>
          </a:xfrm>
        </p:spPr>
        <p:txBody>
          <a:bodyPr vert="horz" wrap="square" lIns="91440" tIns="45720" rIns="91440" bIns="45720" numCol="1" anchor="t" anchorCtr="0" compatLnSpc="1">
            <a:normAutofit fontScale="90000" lnSpcReduction="10000"/>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charset="0"/>
              <a:buChar char="Ø"/>
              <a:defRPr/>
            </a:pP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Type of image:</a:t>
            </a:r>
          </a:p>
          <a:p>
            <a:pPr marL="742950" marR="0" lvl="1" indent="-285750" algn="just" defTabSz="914400" rtl="0" eaLnBrk="0" fontAlgn="base" latinLnBrk="0" hangingPunct="0">
              <a:lnSpc>
                <a:spcPct val="100000"/>
              </a:lnSpc>
              <a:spcBef>
                <a:spcPct val="20000"/>
              </a:spcBef>
              <a:spcAft>
                <a:spcPct val="0"/>
              </a:spcAft>
              <a:buClr>
                <a:schemeClr val="hlink"/>
              </a:buClr>
              <a:buSzPct val="92000"/>
              <a:buFont typeface="Wingdings" panose="05000000000000000000" pitchFamily="2" charset="2"/>
              <a:buChar char="v"/>
              <a:defRPr/>
            </a:pPr>
            <a:r>
              <a:rPr kumimoji="1" lang="en-US" sz="25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Max pooling works better for darker backgrounds and can thus highly save computation cost whereas average pooling shows a similar effect irrespective of the background.</a:t>
            </a:r>
          </a:p>
          <a:p>
            <a:pPr marL="742950" marR="0" lvl="1" indent="-285750" algn="just" defTabSz="914400" rtl="0" eaLnBrk="0" fontAlgn="base" latinLnBrk="0" hangingPunct="0">
              <a:lnSpc>
                <a:spcPct val="100000"/>
              </a:lnSpc>
              <a:spcBef>
                <a:spcPct val="20000"/>
              </a:spcBef>
              <a:spcAft>
                <a:spcPct val="0"/>
              </a:spcAft>
              <a:buClr>
                <a:schemeClr val="hlink"/>
              </a:buClr>
              <a:buSzPct val="92000"/>
              <a:buFont typeface="Wingdings" panose="05000000000000000000" pitchFamily="2" charset="2"/>
              <a:buChar char="v"/>
              <a:defRPr/>
            </a:pP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Max pooling worked really well for generalising the line on the black background, but the line on the white background disappeared </a:t>
            </a:r>
            <a:r>
              <a:rPr kumimoji="1" lang="en-US" sz="2400" b="0" i="0" u="none" strike="noStrike" kern="0" cap="none" spc="0" normalizeH="0" baseline="0" noProof="0" dirty="0" err="1">
                <a:ln>
                  <a:noFill/>
                </a:ln>
                <a:solidFill>
                  <a:schemeClr val="bg2"/>
                </a:solidFill>
                <a:effectLst/>
                <a:uLnTx/>
                <a:uFillTx/>
                <a:latin typeface="Times New Roman" panose="02020603050405020304" pitchFamily="18" charset="0"/>
                <a:ea typeface="+mn-ea"/>
                <a:cs typeface="Times New Roman" panose="02020603050405020304" pitchFamily="18" charset="0"/>
              </a:rPr>
              <a:t>totally!Average</a:t>
            </a:r>
            <a:r>
              <a:rPr kumimoji="1" lang="en-US" sz="24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pooling can save you from such drastic effects. </a:t>
            </a:r>
          </a:p>
        </p:txBody>
      </p:sp>
      <p:pic>
        <p:nvPicPr>
          <p:cNvPr id="56324" name="Content Placeholder 1" descr="Pooling-Eg2"/>
          <p:cNvPicPr>
            <a:picLocks noGrp="1" noChangeAspect="1"/>
          </p:cNvPicPr>
          <p:nvPr>
            <p:ph sz="half" idx="2"/>
          </p:nvPr>
        </p:nvPicPr>
        <p:blipFill>
          <a:blip r:embed="rId2"/>
          <a:srcRect/>
          <a:stretch>
            <a:fillRect/>
          </a:stretch>
        </p:blipFill>
        <p:spPr>
          <a:xfrm>
            <a:off x="4670425" y="1382713"/>
            <a:ext cx="4244975" cy="4719637"/>
          </a:xfrm>
        </p:spPr>
      </p:pic>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Weight Initialization </a:t>
            </a:r>
          </a:p>
        </p:txBody>
      </p:sp>
      <p:sp>
        <p:nvSpPr>
          <p:cNvPr id="57347" name="Content Placeholder 2"/>
          <p:cNvSpPr>
            <a:spLocks noGrp="1"/>
          </p:cNvSpPr>
          <p:nvPr>
            <p:ph idx="1"/>
          </p:nvPr>
        </p:nvSpPr>
        <p:spPr>
          <a:xfrm>
            <a:off x="250825" y="1066800"/>
            <a:ext cx="8642350" cy="5303838"/>
          </a:xfrm>
        </p:spPr>
        <p:txBody>
          <a:bodyPr vert="horz" wrap="square" lIns="91440" tIns="45720" rIns="91440" bIns="45720" anchor="t" anchorCtr="0"/>
          <a:lstStyle/>
          <a:p>
            <a:pPr marL="0" indent="0">
              <a:buSzPct val="60000"/>
              <a:buFont typeface="Wingdings" panose="05000000000000000000" pitchFamily="2" charset="2"/>
              <a:buNone/>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Types of weight intializations:</a:t>
            </a:r>
          </a:p>
          <a:p>
            <a:pPr marL="0" indent="0">
              <a:buSzPct val="60000"/>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 too-small </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initialization leads to </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vanishing gradients</a:t>
            </a:r>
          </a:p>
          <a:p>
            <a:pPr marL="0" indent="0">
              <a:buSzPct val="60000"/>
              <a:buFont typeface="Wingdings" panose="05000000000000000000" pitchFamily="2" charset="2"/>
              <a:buNone/>
            </a:pPr>
            <a:endParaRPr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a:p>
            <a:pPr lvl="2" indent="-342900">
              <a:buSzPct val="92000"/>
              <a:buFont typeface="Wingdings" panose="05000000000000000000" pitchFamily="2" charset="2"/>
              <a:buChar char="v"/>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Every neuron in the network computes the same output →→ computes the same gradient →→ same parameter updates.</a:t>
            </a:r>
          </a:p>
          <a:p>
            <a:pPr lvl="2" indent="-342900">
              <a:buSzPct val="92000"/>
              <a:buFont typeface="Wingdings" panose="05000000000000000000" pitchFamily="2" charset="2"/>
              <a:buChar char="v"/>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The values of the activation </a:t>
            </a:r>
            <a:r>
              <a:rPr lang="en-US" altLang="zh-CN" sz="20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SimSun" panose="02010600030101010101" pitchFamily="2" charset="-122"/>
                <a:cs typeface="Times New Roman" panose="02020603050405020304" pitchFamily="18" charset="0"/>
              </a:rPr>
              <a:t>l</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decrease exponentially with l. When these activations are used in backward propagation, this leads to the </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vanishing gradient problem.</a:t>
            </a:r>
          </a:p>
          <a:p>
            <a:pPr marL="400050" lvl="1" indent="0">
              <a:buSzPct val="55000"/>
              <a:buFont typeface="Wingdings" panose="05000000000000000000" pitchFamily="2" charset="2"/>
              <a:buNone/>
            </a:pPr>
            <a:endParaRPr lang="en-US" altLang="zh-CN" sz="2800" b="1" dirty="0">
              <a:latin typeface="Times New Roman" panose="02020603050405020304" pitchFamily="18" charset="0"/>
              <a:ea typeface="SimSun" panose="02010600030101010101" pitchFamily="2" charset="-122"/>
              <a:cs typeface="Times New Roman" panose="02020603050405020304" pitchFamily="18" charset="0"/>
            </a:endParaRPr>
          </a:p>
          <a:p>
            <a:pPr marL="400050" lvl="1" indent="0">
              <a:buSzPct val="55000"/>
              <a:buFont typeface="Wingdings" panose="05000000000000000000" pitchFamily="2" charset="2"/>
              <a:buNone/>
            </a:pPr>
            <a:endParaRPr lang="en-US" altLang="zh-CN" b="1" dirty="0">
              <a:latin typeface="Times New Roman" panose="02020603050405020304" pitchFamily="18" charset="0"/>
              <a:ea typeface="SimSun" panose="02010600030101010101" pitchFamily="2" charset="-122"/>
              <a:cs typeface="Times New Roman" panose="02020603050405020304" pitchFamily="18" charset="0"/>
            </a:endParaRPr>
          </a:p>
          <a:p>
            <a:pPr marL="0" indent="0">
              <a:buSzPct val="60000"/>
              <a:buFont typeface="Wingdings" panose="05000000000000000000" pitchFamily="2" charset="2"/>
              <a:buNone/>
            </a:pP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0" indent="0">
              <a:buSzPct val="60000"/>
            </a:pP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Weight Initialization(Contd..)</a:t>
            </a:r>
          </a:p>
        </p:txBody>
      </p:sp>
      <p:sp>
        <p:nvSpPr>
          <p:cNvPr id="58371" name="Content Placeholder 2"/>
          <p:cNvSpPr>
            <a:spLocks noGrp="1"/>
          </p:cNvSpPr>
          <p:nvPr>
            <p:ph idx="1"/>
          </p:nvPr>
        </p:nvSpPr>
        <p:spPr>
          <a:xfrm>
            <a:off x="250825" y="990600"/>
            <a:ext cx="8740775" cy="5303838"/>
          </a:xfrm>
        </p:spPr>
        <p:txBody>
          <a:bodyPr vert="horz" wrap="square" lIns="91440" tIns="45720" rIns="91440" bIns="45720" anchor="t" anchorCtr="0"/>
          <a:lstStyle/>
          <a:p>
            <a:pPr>
              <a:lnSpc>
                <a:spcPct val="90000"/>
              </a:lnSpc>
              <a:buSzPct val="60000"/>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A too-large </a:t>
            </a:r>
            <a:r>
              <a:rPr lang="en-US" altLang="zh-CN" dirty="0">
                <a:latin typeface="Times New Roman" panose="02020603050405020304" pitchFamily="18" charset="0"/>
                <a:ea typeface="SimSun" panose="02010600030101010101" pitchFamily="2" charset="-122"/>
                <a:cs typeface="Times New Roman" panose="02020603050405020304" pitchFamily="18" charset="0"/>
              </a:rPr>
              <a:t>initialization leads to </a:t>
            </a:r>
            <a:r>
              <a:rPr lang="en-US" altLang="zh-CN" b="1" dirty="0">
                <a:latin typeface="Times New Roman" panose="02020603050405020304" pitchFamily="18" charset="0"/>
                <a:ea typeface="SimSun" panose="02010600030101010101" pitchFamily="2" charset="-122"/>
                <a:cs typeface="Times New Roman" panose="02020603050405020304" pitchFamily="18" charset="0"/>
              </a:rPr>
              <a:t>exploding gradients</a:t>
            </a:r>
          </a:p>
          <a:p>
            <a:pPr>
              <a:lnSpc>
                <a:spcPct val="90000"/>
              </a:lnSpc>
              <a:buSzPct val="60000"/>
              <a:buFont typeface="Wingdings" panose="05000000000000000000" pitchFamily="2" charset="2"/>
              <a:buNone/>
            </a:pPr>
            <a:r>
              <a:rPr lang="en-US" altLang="zh-CN" dirty="0">
                <a:latin typeface="Times New Roman" panose="02020603050405020304" pitchFamily="18" charset="0"/>
                <a:ea typeface="SimSun" panose="02010600030101010101" pitchFamily="2" charset="-122"/>
                <a:cs typeface="Times New Roman" panose="02020603050405020304" pitchFamily="18" charset="0"/>
              </a:rPr>
              <a:t>  The values of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l</a:t>
            </a:r>
            <a:r>
              <a:rPr lang="en-US" altLang="zh-CN" dirty="0">
                <a:latin typeface="Times New Roman" panose="02020603050405020304" pitchFamily="18" charset="0"/>
                <a:ea typeface="SimSun" panose="02010600030101010101" pitchFamily="2" charset="-122"/>
                <a:cs typeface="Times New Roman" panose="02020603050405020304" pitchFamily="18" charset="0"/>
              </a:rPr>
              <a:t>] increase exponentially with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l</a:t>
            </a:r>
            <a:r>
              <a:rPr lang="en-US" altLang="zh-CN" dirty="0">
                <a:latin typeface="Times New Roman" panose="02020603050405020304" pitchFamily="18" charset="0"/>
                <a:ea typeface="SimSun" panose="02010600030101010101" pitchFamily="2" charset="-122"/>
                <a:cs typeface="Times New Roman" panose="02020603050405020304" pitchFamily="18" charset="0"/>
              </a:rPr>
              <a:t>. When   these activations are used in backward propagation, this leads to the </a:t>
            </a:r>
            <a:r>
              <a:rPr lang="en-US" altLang="zh-CN" b="1" dirty="0">
                <a:latin typeface="Times New Roman" panose="02020603050405020304" pitchFamily="18" charset="0"/>
                <a:ea typeface="SimSun" panose="02010600030101010101" pitchFamily="2" charset="-122"/>
                <a:cs typeface="Times New Roman" panose="02020603050405020304" pitchFamily="18" charset="0"/>
              </a:rPr>
              <a:t>exploding gradient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problem. </a:t>
            </a:r>
          </a:p>
          <a:p>
            <a:pPr>
              <a:lnSpc>
                <a:spcPct val="90000"/>
              </a:lnSpc>
              <a:buSzPct val="60000"/>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Normal Initialization: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set all weights to random small numbers</a:t>
            </a:r>
          </a:p>
          <a:p>
            <a:pPr lvl="1">
              <a:lnSpc>
                <a:spcPct val="90000"/>
              </a:lnSpc>
              <a:buSzPct val="86000"/>
              <a:buFont typeface="Wingdings" panose="05000000000000000000" pitchFamily="2" charset="2"/>
              <a:buChar char="v"/>
            </a:pPr>
            <a:r>
              <a:rPr lang="en-US" altLang="zh-CN" sz="2600" dirty="0">
                <a:latin typeface="Times New Roman" panose="02020603050405020304" pitchFamily="18" charset="0"/>
                <a:ea typeface="SimSun" panose="02010600030101010101" pitchFamily="2" charset="-122"/>
                <a:cs typeface="Times New Roman" panose="02020603050405020304" pitchFamily="18" charset="0"/>
              </a:rPr>
              <a:t>   Every neuron in the network computes different</a:t>
            </a:r>
          </a:p>
          <a:p>
            <a:pPr>
              <a:lnSpc>
                <a:spcPct val="90000"/>
              </a:lnSpc>
              <a:buSzPct val="60000"/>
              <a:buFont typeface="Wingdings" panose="05000000000000000000" pitchFamily="2" charset="2"/>
              <a:buNone/>
            </a:pPr>
            <a:r>
              <a:rPr lang="en-US" altLang="zh-CN" sz="2600" dirty="0">
                <a:latin typeface="Times New Roman" panose="02020603050405020304" pitchFamily="18" charset="0"/>
                <a:ea typeface="SimSun" panose="02010600030101010101" pitchFamily="2" charset="-122"/>
                <a:cs typeface="Times New Roman" panose="02020603050405020304" pitchFamily="18" charset="0"/>
              </a:rPr>
              <a:t>            output →→ computes different gradient →→ different</a:t>
            </a:r>
          </a:p>
          <a:p>
            <a:pPr>
              <a:lnSpc>
                <a:spcPct val="90000"/>
              </a:lnSpc>
              <a:buSzPct val="60000"/>
              <a:buFont typeface="Wingdings" panose="05000000000000000000" pitchFamily="2" charset="2"/>
              <a:buNone/>
            </a:pPr>
            <a:r>
              <a:rPr lang="en-US" altLang="zh-CN" sz="2600" dirty="0">
                <a:latin typeface="Times New Roman" panose="02020603050405020304" pitchFamily="18" charset="0"/>
                <a:ea typeface="SimSun" panose="02010600030101010101" pitchFamily="2" charset="-122"/>
                <a:cs typeface="Times New Roman" panose="02020603050405020304" pitchFamily="18" charset="0"/>
              </a:rPr>
              <a:t>            parameter updates.</a:t>
            </a:r>
          </a:p>
          <a:p>
            <a:pPr lvl="1">
              <a:lnSpc>
                <a:spcPct val="90000"/>
              </a:lnSpc>
              <a:buSzPct val="92000"/>
              <a:buFont typeface="Wingdings" panose="05000000000000000000" pitchFamily="2" charset="2"/>
              <a:buChar char="v"/>
            </a:pP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rPr>
              <a:t>“Symmetry breaking”</a:t>
            </a:r>
          </a:p>
          <a:p>
            <a:pPr>
              <a:lnSpc>
                <a:spcPct val="90000"/>
              </a:lnSpc>
              <a:buSzPct val="60000"/>
              <a:buFont typeface="Wingdings" panose="05000000000000000000" pitchFamily="2" charset="2"/>
              <a:buNone/>
            </a:pPr>
            <a:r>
              <a:rPr lang="en-US" altLang="zh-CN" dirty="0">
                <a:latin typeface="Times New Roman" panose="02020603050405020304" pitchFamily="18" charset="0"/>
                <a:ea typeface="SimSun" panose="02010600030101010101" pitchFamily="2" charset="-122"/>
                <a:cs typeface="Times New Roman" panose="02020603050405020304" pitchFamily="18" charset="0"/>
              </a:rPr>
              <a:t>           Problem: variance that grows with the number of</a:t>
            </a:r>
          </a:p>
          <a:p>
            <a:pPr>
              <a:lnSpc>
                <a:spcPct val="90000"/>
              </a:lnSpc>
              <a:buSzPct val="60000"/>
              <a:buFont typeface="Wingdings" panose="05000000000000000000" pitchFamily="2" charset="2"/>
              <a:buNone/>
            </a:pPr>
            <a:r>
              <a:rPr lang="en-US" altLang="zh-CN" dirty="0">
                <a:latin typeface="Times New Roman" panose="02020603050405020304" pitchFamily="18" charset="0"/>
                <a:ea typeface="SimSun" panose="02010600030101010101" pitchFamily="2" charset="-122"/>
                <a:cs typeface="Times New Roman" panose="02020603050405020304" pitchFamily="18" charset="0"/>
              </a:rPr>
              <a:t>           inputs.</a:t>
            </a:r>
          </a:p>
          <a:p>
            <a:pPr>
              <a:lnSpc>
                <a:spcPct val="90000"/>
              </a:lnSpc>
              <a:buSzPct val="60000"/>
            </a:pP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nSpc>
                <a:spcPct val="90000"/>
              </a:lnSpc>
              <a:buSzPct val="60000"/>
              <a:buFont typeface="Wingdings" panose="05000000000000000000" pitchFamily="2" charset="2"/>
              <a:buNone/>
            </a:pPr>
            <a:endParaRPr lang="en-US" altLang="zh-CN"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8372" name="Right Arrow 1"/>
          <p:cNvSpPr/>
          <p:nvPr/>
        </p:nvSpPr>
        <p:spPr>
          <a:xfrm>
            <a:off x="1066800" y="3581400"/>
            <a:ext cx="228600" cy="152400"/>
          </a:xfrm>
          <a:prstGeom prst="rightArrow">
            <a:avLst>
              <a:gd name="adj1" fmla="val 50000"/>
              <a:gd name="adj2" fmla="val 50000"/>
            </a:avLst>
          </a:prstGeom>
          <a:noFill/>
          <a:ln w="9525">
            <a:noFill/>
          </a:ln>
        </p:spPr>
        <p:txBody>
          <a:bodyPr>
            <a:spAutoFit/>
          </a:bodyPr>
          <a:lstStyle/>
          <a:p>
            <a:pPr algn="ctr" eaLnBrk="1" hangingPunct="1">
              <a:spcBef>
                <a:spcPct val="50000"/>
              </a:spcBef>
            </a:pPr>
            <a:endParaRPr lang="en-US" altLang="zh-CN" sz="2800" b="1" dirty="0">
              <a:latin typeface="Arial Narrow" panose="020B0606020202030204" pitchFamily="34" charset="0"/>
              <a:ea typeface="MS PGothic" panose="020B0600070205080204" pitchFamily="34" charset="-128"/>
            </a:endParaRPr>
          </a:p>
        </p:txBody>
      </p:sp>
      <p:sp>
        <p:nvSpPr>
          <p:cNvPr id="58373" name="Right Arrow 3"/>
          <p:cNvSpPr/>
          <p:nvPr/>
        </p:nvSpPr>
        <p:spPr>
          <a:xfrm>
            <a:off x="914400" y="3581400"/>
            <a:ext cx="381000" cy="152400"/>
          </a:xfrm>
          <a:prstGeom prst="rightArrow">
            <a:avLst>
              <a:gd name="adj1" fmla="val 50000"/>
              <a:gd name="adj2" fmla="val 50000"/>
            </a:avLst>
          </a:prstGeom>
          <a:noFill/>
          <a:ln w="9525">
            <a:noFill/>
          </a:ln>
        </p:spPr>
        <p:txBody>
          <a:bodyPr>
            <a:spAutoFit/>
          </a:bodyPr>
          <a:lstStyle/>
          <a:p>
            <a:pPr algn="ctr" eaLnBrk="1" hangingPunct="1">
              <a:spcBef>
                <a:spcPct val="50000"/>
              </a:spcBef>
            </a:pPr>
            <a:endParaRPr lang="en-US" altLang="zh-CN" sz="2800" b="1" dirty="0">
              <a:latin typeface="Arial Narrow" panose="020B0606020202030204" pitchFamily="34" charset="0"/>
              <a:ea typeface="MS PGothic" panose="020B0600070205080204" pitchFamily="34" charset="-128"/>
            </a:endParaRPr>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Weight Initialization(Contd..)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How to find appropriate initialization values</a:t>
            </a:r>
            <a:r>
              <a:rPr kumimoji="1" lang="en-US" sz="2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To prevent the gradients of the network’s activations from vanishing or exploding, we will stick to the following rules of thumb:</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1.The </a:t>
            </a:r>
            <a:r>
              <a:rPr kumimoji="1" lang="en-US" sz="2800" b="0"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mean</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of the activations should be </a:t>
            </a: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zero.</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2.The </a:t>
            </a:r>
            <a:r>
              <a:rPr kumimoji="1" lang="en-US" sz="2800" b="0"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variance</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of the activations should stay the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a:t>
            </a: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ame </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across every layer.</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Xavier initialization </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follows the above mentioned rules.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vert="horz" wrap="square" lIns="18000" tIns="10800" rIns="18000" bIns="10800" anchor="ctr" anchorCtr="1"/>
          <a:lstStyle/>
          <a:p>
            <a:r>
              <a:rPr dirty="0"/>
              <a:t>Loss  Function Introduction</a:t>
            </a:r>
          </a:p>
        </p:txBody>
      </p:sp>
      <p:sp>
        <p:nvSpPr>
          <p:cNvPr id="3" name="Content Placeholder 2"/>
          <p:cNvSpPr>
            <a:spLocks noGrp="1"/>
          </p:cNvSpPr>
          <p:nvPr>
            <p:ph sz="half" idx="1"/>
          </p:nvPr>
        </p:nvSpPr>
        <p:spPr>
          <a:xfrm>
            <a:off x="195263" y="982663"/>
            <a:ext cx="4300538" cy="48847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loss function maps decisions to their associated costs.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Loss Functions</a:t>
            </a: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also help in finding out the slope i.e. gradient w.r.t. weights used in the model and then these </a:t>
            </a: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weights are updated after each epoch</a:t>
            </a: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with the help of </a:t>
            </a: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backpropagation</a:t>
            </a: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sz="1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What’s the Difference between a Loss Function and a Cost Function?</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ü"/>
              <a:defRPr/>
            </a:pP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loss function is for a single training example. It is also sometimes called an </a:t>
            </a: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error function</a:t>
            </a: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 cost function, on the other hand, is the </a:t>
            </a: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average loss</a:t>
            </a:r>
            <a:r>
              <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over the entire training dataset. The optimization strategies aim at minimizing the cost function.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60420" name="Content Placeholder 1" descr="What-is-Cost-Function"/>
          <p:cNvPicPr>
            <a:picLocks noGrp="1" noChangeAspect="1"/>
          </p:cNvPicPr>
          <p:nvPr>
            <p:ph sz="half" idx="2"/>
          </p:nvPr>
        </p:nvPicPr>
        <p:blipFill>
          <a:blip r:embed="rId2"/>
          <a:srcRect/>
          <a:stretch>
            <a:fillRect/>
          </a:stretch>
        </p:blipFill>
        <p:spPr>
          <a:xfrm>
            <a:off x="5334000" y="1066800"/>
            <a:ext cx="3363595" cy="2988945"/>
          </a:xfrm>
        </p:spPr>
      </p:pic>
      <p:pic>
        <p:nvPicPr>
          <p:cNvPr id="2" name="Picture 1" descr="gradient_descent_loss"/>
          <p:cNvPicPr>
            <a:picLocks noChangeAspect="1"/>
          </p:cNvPicPr>
          <p:nvPr/>
        </p:nvPicPr>
        <p:blipFill>
          <a:blip r:embed="rId3"/>
          <a:stretch>
            <a:fillRect/>
          </a:stretch>
        </p:blipFill>
        <p:spPr>
          <a:xfrm>
            <a:off x="5334000" y="4191000"/>
            <a:ext cx="3362960" cy="214757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Basic Architecture</a:t>
            </a:r>
          </a:p>
        </p:txBody>
      </p:sp>
      <p:sp>
        <p:nvSpPr>
          <p:cNvPr id="5" name="Content Placeholder 4"/>
          <p:cNvSpPr>
            <a:spLocks noGrp="1"/>
          </p:cNvSpPr>
          <p:nvPr>
            <p:ph idx="1"/>
          </p:nvPr>
        </p:nvSpPr>
        <p:spPr>
          <a:xfrm>
            <a:off x="215900" y="1017588"/>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series convolution + pooling operations, followed by a number of fully connected layers.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For multiclass classification the output is softmax.</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p:sp>
        <p:nvSpPr>
          <p:cNvPr id="24580" name="AutoShape 2" descr="https://miro.medium.com/max/1400/1*uulvWMFJMidBfbH9tMVNTw@2x.png"/>
          <p:cNvSpPr>
            <a:spLocks noChangeAspect="1"/>
          </p:cNvSpPr>
          <p:nvPr/>
        </p:nvSpPr>
        <p:spPr>
          <a:xfrm>
            <a:off x="155575" y="-144462"/>
            <a:ext cx="304800" cy="304800"/>
          </a:xfrm>
          <a:prstGeom prst="rect">
            <a:avLst/>
          </a:prstGeom>
          <a:noFill/>
          <a:ln w="9525">
            <a:noFill/>
          </a:ln>
        </p:spPr>
        <p:txBody>
          <a:bodyPr/>
          <a:lstStyle/>
          <a:p>
            <a:endParaRPr lang="en-US" altLang="en-US" dirty="0">
              <a:latin typeface="Arial" panose="020B0604020202020204" pitchFamily="34" charset="0"/>
            </a:endParaRPr>
          </a:p>
        </p:txBody>
      </p:sp>
      <p:pic>
        <p:nvPicPr>
          <p:cNvPr id="24581" name="Picture 6"/>
          <p:cNvPicPr>
            <a:picLocks noChangeAspect="1"/>
          </p:cNvPicPr>
          <p:nvPr/>
        </p:nvPicPr>
        <p:blipFill>
          <a:blip r:embed="rId2"/>
          <a:stretch>
            <a:fillRect/>
          </a:stretch>
        </p:blipFill>
        <p:spPr>
          <a:xfrm>
            <a:off x="304800" y="3067050"/>
            <a:ext cx="8553450" cy="2928938"/>
          </a:xfrm>
          <a:prstGeom prst="rect">
            <a:avLst/>
          </a:prstGeom>
          <a:noFill/>
          <a:ln w="9525">
            <a:noFill/>
          </a:ln>
        </p:spPr>
      </p:pic>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vert="horz" wrap="square" lIns="18000" tIns="10800" rIns="18000" bIns="10800" anchor="ctr" anchorCtr="1"/>
          <a:lstStyle/>
          <a:p>
            <a:pPr>
              <a:buNone/>
            </a:pPr>
            <a:r>
              <a:rPr lang="en-US" dirty="0"/>
              <a:t>Regression Loss Functions</a:t>
            </a:r>
          </a:p>
        </p:txBody>
      </p:sp>
      <p:sp>
        <p:nvSpPr>
          <p:cNvPr id="61443" name="Content Placeholder 2"/>
          <p:cNvSpPr>
            <a:spLocks noGrp="1"/>
          </p:cNvSpPr>
          <p:nvPr>
            <p:ph sz="half" idx="1"/>
          </p:nvPr>
        </p:nvSpPr>
        <p:spPr>
          <a:xfrm>
            <a:off x="250825" y="1295400"/>
            <a:ext cx="4317365" cy="4973320"/>
          </a:xfrm>
        </p:spPr>
        <p:txBody>
          <a:bodyPr vert="horz" wrap="square" lIns="91440" tIns="45720" rIns="91440" bIns="45720" anchor="t" anchorCtr="0"/>
          <a:lstStyle/>
          <a:p>
            <a:pPr>
              <a:buSzPct val="60000"/>
              <a:buFont typeface="Wingdings" panose="05000000000000000000" charset="0"/>
              <a:buChar char="Ø"/>
            </a:pPr>
            <a:r>
              <a:rPr lang="en-US" sz="1800" dirty="0">
                <a:latin typeface="Times New Roman" panose="02020603050405020304" pitchFamily="18" charset="0"/>
                <a:ea typeface="+mn-ea"/>
                <a:cs typeface="Times New Roman" panose="02020603050405020304" pitchFamily="18" charset="0"/>
              </a:rPr>
              <a:t>The cost functions for regression are calculated on distance-based error.Let us say that for a given set of input data, the actual output was y and our regression model predicts y’ then the error in prediction is calculated simply as</a:t>
            </a:r>
          </a:p>
          <a:p>
            <a:pPr marL="0" indent="0">
              <a:buSzPct val="60000"/>
              <a:buNone/>
            </a:pPr>
            <a:r>
              <a:rPr lang="en-US" sz="1800" dirty="0">
                <a:latin typeface="Times New Roman" panose="02020603050405020304" pitchFamily="18" charset="0"/>
                <a:ea typeface="+mn-ea"/>
                <a:cs typeface="Times New Roman" panose="02020603050405020304" pitchFamily="18" charset="0"/>
              </a:rPr>
              <a:t>                 </a:t>
            </a:r>
            <a:r>
              <a:rPr lang="en-US" sz="1800" dirty="0">
                <a:solidFill>
                  <a:schemeClr val="tx2"/>
                </a:solidFill>
                <a:latin typeface="Times New Roman" panose="02020603050405020304" pitchFamily="18" charset="0"/>
                <a:ea typeface="+mn-ea"/>
                <a:cs typeface="Times New Roman" panose="02020603050405020304" pitchFamily="18" charset="0"/>
              </a:rPr>
              <a:t>  Error = y-y’</a:t>
            </a:r>
          </a:p>
          <a:p>
            <a:pPr>
              <a:buSzPct val="60000"/>
              <a:buFont typeface="Wingdings" panose="05000000000000000000" charset="0"/>
              <a:buChar char="Ø"/>
            </a:pPr>
            <a:r>
              <a:rPr lang="en-US" sz="1800" dirty="0">
                <a:solidFill>
                  <a:schemeClr val="tx2"/>
                </a:solidFill>
                <a:latin typeface="Times New Roman" panose="02020603050405020304" pitchFamily="18" charset="0"/>
                <a:ea typeface="+mn-ea"/>
                <a:cs typeface="Times New Roman" panose="02020603050405020304" pitchFamily="18" charset="0"/>
              </a:rPr>
              <a:t>Regression Based Loss functions are:</a:t>
            </a:r>
            <a:endParaRPr lang="en-US" sz="1800" dirty="0">
              <a:latin typeface="Times New Roman" panose="02020603050405020304" pitchFamily="18" charset="0"/>
              <a:ea typeface="+mn-ea"/>
              <a:cs typeface="Times New Roman" panose="02020603050405020304" pitchFamily="18" charset="0"/>
            </a:endParaRPr>
          </a:p>
          <a:p>
            <a:pPr marL="0" indent="0">
              <a:buSzPct val="60000"/>
              <a:buNone/>
            </a:pPr>
            <a:r>
              <a:rPr lang="en-US" sz="1800" dirty="0">
                <a:latin typeface="Times New Roman" panose="02020603050405020304" pitchFamily="18" charset="0"/>
                <a:ea typeface="+mn-ea"/>
                <a:cs typeface="Times New Roman" panose="02020603050405020304" pitchFamily="18" charset="0"/>
              </a:rPr>
              <a:t>  1.Mean Absolute Error (MAE).</a:t>
            </a:r>
          </a:p>
          <a:p>
            <a:pPr marL="0" indent="0">
              <a:buSzPct val="60000"/>
              <a:buNone/>
            </a:pPr>
            <a:r>
              <a:rPr lang="en-US" sz="1800" dirty="0">
                <a:latin typeface="Times New Roman" panose="02020603050405020304" pitchFamily="18" charset="0"/>
                <a:ea typeface="+mn-ea"/>
                <a:cs typeface="Times New Roman" panose="02020603050405020304" pitchFamily="18" charset="0"/>
              </a:rPr>
              <a:t>  2.Mean Absolute Percentage Error (MAPE).</a:t>
            </a:r>
          </a:p>
          <a:p>
            <a:pPr marL="0" indent="0">
              <a:buSzPct val="60000"/>
              <a:buNone/>
            </a:pPr>
            <a:r>
              <a:rPr lang="en-US" sz="1800" dirty="0">
                <a:latin typeface="Times New Roman" panose="02020603050405020304" pitchFamily="18" charset="0"/>
                <a:ea typeface="+mn-ea"/>
                <a:cs typeface="Times New Roman" panose="02020603050405020304" pitchFamily="18" charset="0"/>
              </a:rPr>
              <a:t>  3.Mean Squared Error (MSE).</a:t>
            </a:r>
          </a:p>
          <a:p>
            <a:pPr marL="0" indent="0">
              <a:buSzPct val="60000"/>
              <a:buNone/>
            </a:pPr>
            <a:r>
              <a:rPr lang="en-US" sz="1800" dirty="0">
                <a:latin typeface="Times New Roman" panose="02020603050405020304" pitchFamily="18" charset="0"/>
                <a:ea typeface="+mn-ea"/>
                <a:cs typeface="Times New Roman" panose="02020603050405020304" pitchFamily="18" charset="0"/>
              </a:rPr>
              <a:t>  4.Root Mean Squared Error (RMSE).</a:t>
            </a:r>
          </a:p>
          <a:p>
            <a:pPr marL="0" indent="0">
              <a:buSzPct val="60000"/>
              <a:buNone/>
            </a:pPr>
            <a:r>
              <a:rPr lang="en-US" sz="1800" dirty="0">
                <a:latin typeface="Times New Roman" panose="02020603050405020304" pitchFamily="18" charset="0"/>
                <a:ea typeface="+mn-ea"/>
                <a:cs typeface="Times New Roman" panose="02020603050405020304" pitchFamily="18" charset="0"/>
              </a:rPr>
              <a:t>  5.Huber Loss.</a:t>
            </a:r>
          </a:p>
          <a:p>
            <a:pPr marL="0" indent="0">
              <a:buSzPct val="60000"/>
              <a:buNone/>
            </a:pPr>
            <a:r>
              <a:rPr lang="en-US" sz="1800" dirty="0">
                <a:latin typeface="Times New Roman" panose="02020603050405020304" pitchFamily="18" charset="0"/>
                <a:ea typeface="+mn-ea"/>
                <a:cs typeface="Times New Roman" panose="02020603050405020304" pitchFamily="18" charset="0"/>
              </a:rPr>
              <a:t>  6.Log-Cosh Loss.</a:t>
            </a:r>
          </a:p>
        </p:txBody>
      </p:sp>
      <p:pic>
        <p:nvPicPr>
          <p:cNvPr id="2" name="Content Placeholder 1" descr="Regression_Cost_Functions"/>
          <p:cNvPicPr>
            <a:picLocks noGrp="1" noChangeAspect="1"/>
          </p:cNvPicPr>
          <p:nvPr>
            <p:ph sz="half" idx="2"/>
          </p:nvPr>
        </p:nvPicPr>
        <p:blipFill>
          <a:blip r:embed="rId2"/>
          <a:stretch>
            <a:fillRect/>
          </a:stretch>
        </p:blipFill>
        <p:spPr>
          <a:xfrm>
            <a:off x="4648200" y="1219835"/>
            <a:ext cx="4244975" cy="3652520"/>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vert="horz" wrap="square" lIns="18000" tIns="10800" rIns="18000" bIns="10800" anchor="ctr" anchorCtr="1"/>
          <a:lstStyle/>
          <a:p>
            <a:pPr>
              <a:buNone/>
            </a:pPr>
            <a:r>
              <a:rPr lang="en-US" dirty="0"/>
              <a:t>Mean Absolute Error</a:t>
            </a:r>
          </a:p>
        </p:txBody>
      </p:sp>
      <p:sp>
        <p:nvSpPr>
          <p:cNvPr id="62467" name="Content Placeholder 2"/>
          <p:cNvSpPr>
            <a:spLocks noGrp="1"/>
          </p:cNvSpPr>
          <p:nvPr>
            <p:ph sz="half" idx="1"/>
          </p:nvPr>
        </p:nvSpPr>
        <p:spPr>
          <a:xfrm>
            <a:off x="169545" y="952500"/>
            <a:ext cx="4483735" cy="5392420"/>
          </a:xfrm>
        </p:spPr>
        <p:txBody>
          <a:bodyPr vert="horz" wrap="square" lIns="91440" tIns="45720" rIns="91440" bIns="45720" anchor="t" anchorCtr="0"/>
          <a:lstStyle/>
          <a:p>
            <a:pPr>
              <a:buSzPct val="60000"/>
            </a:pPr>
            <a:r>
              <a:rPr lang="en-US" dirty="0">
                <a:latin typeface="Times New Roman" panose="02020603050405020304" pitchFamily="18" charset="0"/>
                <a:ea typeface="+mn-ea"/>
                <a:cs typeface="Times New Roman" panose="02020603050405020304" pitchFamily="18" charset="0"/>
              </a:rPr>
              <a:t> </a:t>
            </a:r>
            <a:r>
              <a:rPr lang="en-US" sz="2000" dirty="0">
                <a:latin typeface="Times New Roman" panose="02020603050405020304" pitchFamily="18" charset="0"/>
                <a:ea typeface="+mn-ea"/>
                <a:cs typeface="Times New Roman" panose="02020603050405020304" pitchFamily="18" charset="0"/>
              </a:rPr>
              <a:t>MAE calculates the absolute difference (discards the sign) between the actual and predicted values and takes it’s mean.</a:t>
            </a:r>
          </a:p>
          <a:p>
            <a:pPr>
              <a:buSzPct val="60000"/>
            </a:pPr>
            <a:endParaRPr lang="en-US" sz="2000" dirty="0">
              <a:latin typeface="Times New Roman" panose="02020603050405020304" pitchFamily="18" charset="0"/>
              <a:ea typeface="+mn-ea"/>
              <a:cs typeface="Times New Roman" panose="02020603050405020304" pitchFamily="18" charset="0"/>
            </a:endParaRPr>
          </a:p>
          <a:p>
            <a:pPr marL="0" indent="0">
              <a:buSzPct val="60000"/>
              <a:buNone/>
            </a:pPr>
            <a:r>
              <a:rPr lang="en-US" sz="2000" dirty="0">
                <a:latin typeface="Times New Roman" panose="02020603050405020304" pitchFamily="18" charset="0"/>
                <a:ea typeface="+mn-ea"/>
                <a:cs typeface="Times New Roman" panose="02020603050405020304" pitchFamily="18" charset="0"/>
              </a:rPr>
              <a:t>      </a:t>
            </a:r>
          </a:p>
          <a:p>
            <a:pPr marL="0" indent="0">
              <a:buSzPct val="60000"/>
              <a:buNone/>
            </a:pPr>
            <a:endParaRPr lang="en-US" sz="2000" dirty="0">
              <a:latin typeface="Times New Roman" panose="02020603050405020304" pitchFamily="18" charset="0"/>
              <a:ea typeface="+mn-ea"/>
              <a:cs typeface="Times New Roman" panose="02020603050405020304" pitchFamily="18" charset="0"/>
            </a:endParaRPr>
          </a:p>
          <a:p>
            <a:pPr>
              <a:buSzPct val="60000"/>
            </a:pPr>
            <a:r>
              <a:rPr lang="en-US" sz="2000" dirty="0">
                <a:latin typeface="Times New Roman" panose="02020603050405020304" pitchFamily="18" charset="0"/>
                <a:ea typeface="+mn-ea"/>
                <a:cs typeface="Times New Roman" panose="02020603050405020304" pitchFamily="18" charset="0"/>
              </a:rPr>
              <a:t>MAE is a linear scoring method, i.e. all the errors are weighted equally while calculating the mean. This means that while backpropagation, </a:t>
            </a:r>
            <a:r>
              <a:rPr lang="en-US" sz="2000" dirty="0">
                <a:solidFill>
                  <a:schemeClr val="tx2"/>
                </a:solidFill>
                <a:latin typeface="Times New Roman" panose="02020603050405020304" pitchFamily="18" charset="0"/>
                <a:ea typeface="+mn-ea"/>
                <a:cs typeface="Times New Roman" panose="02020603050405020304" pitchFamily="18" charset="0"/>
              </a:rPr>
              <a:t>we may just jump past the minima due to MAE’s steep nature.</a:t>
            </a:r>
          </a:p>
          <a:p>
            <a:pPr>
              <a:buSzPct val="60000"/>
            </a:pPr>
            <a:r>
              <a:rPr lang="en-US" sz="2000" dirty="0">
                <a:solidFill>
                  <a:schemeClr val="tx1"/>
                </a:solidFill>
                <a:latin typeface="Times New Roman" panose="02020603050405020304" pitchFamily="18" charset="0"/>
                <a:ea typeface="+mn-ea"/>
                <a:cs typeface="Times New Roman" panose="02020603050405020304" pitchFamily="18" charset="0"/>
              </a:rPr>
              <a:t>MAE suffers  </a:t>
            </a:r>
            <a:r>
              <a:rPr lang="en-US" sz="2000" dirty="0">
                <a:solidFill>
                  <a:schemeClr val="tx2"/>
                </a:solidFill>
                <a:latin typeface="Times New Roman" panose="02020603050405020304" pitchFamily="18" charset="0"/>
                <a:ea typeface="+mn-ea"/>
                <a:cs typeface="Times New Roman" panose="02020603050405020304" pitchFamily="18" charset="0"/>
              </a:rPr>
              <a:t>scaling problem.</a:t>
            </a:r>
          </a:p>
          <a:p>
            <a:pPr>
              <a:buSzPct val="60000"/>
            </a:pPr>
            <a:endParaRPr lang="en-US" sz="2000" dirty="0">
              <a:solidFill>
                <a:schemeClr val="tx2"/>
              </a:solidFill>
              <a:latin typeface="Times New Roman" panose="02020603050405020304" pitchFamily="18" charset="0"/>
              <a:ea typeface="+mn-ea"/>
              <a:cs typeface="Times New Roman" panose="02020603050405020304" pitchFamily="18" charset="0"/>
            </a:endParaRPr>
          </a:p>
        </p:txBody>
      </p:sp>
      <p:pic>
        <p:nvPicPr>
          <p:cNvPr id="2" name="Content Placeholder 1" descr="Mean-Absolute-Error"/>
          <p:cNvPicPr>
            <a:picLocks noGrp="1" noChangeAspect="1"/>
          </p:cNvPicPr>
          <p:nvPr>
            <p:ph sz="half" idx="2"/>
          </p:nvPr>
        </p:nvPicPr>
        <p:blipFill>
          <a:blip r:embed="rId2"/>
          <a:stretch>
            <a:fillRect/>
          </a:stretch>
        </p:blipFill>
        <p:spPr>
          <a:xfrm>
            <a:off x="5486400" y="1143635"/>
            <a:ext cx="2695575" cy="2571750"/>
          </a:xfrm>
          <a:prstGeom prst="rect">
            <a:avLst/>
          </a:prstGeom>
        </p:spPr>
      </p:pic>
      <p:pic>
        <p:nvPicPr>
          <p:cNvPr id="3" name="Picture 2" descr="1_oIvrB4yi0S4oumSDtKTH5g"/>
          <p:cNvPicPr>
            <a:picLocks noChangeAspect="1"/>
          </p:cNvPicPr>
          <p:nvPr/>
        </p:nvPicPr>
        <p:blipFill>
          <a:blip r:embed="rId3"/>
          <a:stretch>
            <a:fillRect/>
          </a:stretch>
        </p:blipFill>
        <p:spPr>
          <a:xfrm>
            <a:off x="5307330" y="3810000"/>
            <a:ext cx="3054350" cy="2291080"/>
          </a:xfrm>
          <a:prstGeom prst="rect">
            <a:avLst/>
          </a:prstGeom>
        </p:spPr>
      </p:pic>
      <p:pic>
        <p:nvPicPr>
          <p:cNvPr id="4" name="Picture 3" descr="1_F6ClwOW-dmFEnJrVLFCaqQ"/>
          <p:cNvPicPr>
            <a:picLocks noChangeAspect="1"/>
          </p:cNvPicPr>
          <p:nvPr/>
        </p:nvPicPr>
        <p:blipFill>
          <a:blip r:embed="rId4"/>
          <a:stretch>
            <a:fillRect/>
          </a:stretch>
        </p:blipFill>
        <p:spPr>
          <a:xfrm>
            <a:off x="1905000" y="2515235"/>
            <a:ext cx="2438400" cy="85344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vert="horz" wrap="square" lIns="18000" tIns="10800" rIns="18000" bIns="10800" anchor="ctr" anchorCtr="1"/>
          <a:lstStyle/>
          <a:p>
            <a:pPr>
              <a:buNone/>
            </a:pPr>
            <a:r>
              <a:rPr dirty="0"/>
              <a:t>Mean Absolute Percentage Error (MAPE)</a:t>
            </a:r>
          </a:p>
        </p:txBody>
      </p:sp>
      <p:sp>
        <p:nvSpPr>
          <p:cNvPr id="63491" name="Content Placeholder 2"/>
          <p:cNvSpPr>
            <a:spLocks noGrp="1"/>
          </p:cNvSpPr>
          <p:nvPr>
            <p:ph sz="half" idx="1"/>
          </p:nvPr>
        </p:nvSpPr>
        <p:spPr/>
        <p:txBody>
          <a:bodyPr vert="horz" wrap="square" lIns="91440" tIns="45720" rIns="91440" bIns="45720" anchor="t" anchorCtr="0"/>
          <a:lstStyle/>
          <a:p>
            <a:pPr>
              <a:buSzPct val="60000"/>
              <a:buFont typeface="Wingdings" panose="05000000000000000000" charset="0"/>
              <a:buChar char="q"/>
            </a:pPr>
            <a:r>
              <a:rPr lang="en-US" sz="1800" dirty="0">
                <a:latin typeface="Times New Roman" panose="02020603050405020304" pitchFamily="18" charset="0"/>
                <a:ea typeface="+mn-ea"/>
                <a:cs typeface="Times New Roman" panose="02020603050405020304" pitchFamily="18" charset="0"/>
              </a:rPr>
              <a:t>MAPE is similar to that of MAE, with one key difference, that it calculates error in terms of percentage, instead of raw values. Due to this, MAPE is independent of the scale of our variables.</a:t>
            </a:r>
          </a:p>
          <a:p>
            <a:pPr>
              <a:buSzPct val="60000"/>
              <a:buFont typeface="Wingdings" panose="05000000000000000000" charset="0"/>
              <a:buChar char="q"/>
            </a:pPr>
            <a:endParaRPr lang="en-US" sz="1800" dirty="0">
              <a:latin typeface="Times New Roman" panose="02020603050405020304" pitchFamily="18" charset="0"/>
              <a:ea typeface="+mn-ea"/>
              <a:cs typeface="Times New Roman" panose="02020603050405020304" pitchFamily="18" charset="0"/>
            </a:endParaRPr>
          </a:p>
          <a:p>
            <a:pPr>
              <a:buSzPct val="60000"/>
              <a:buFont typeface="Wingdings" panose="05000000000000000000" charset="0"/>
              <a:buChar char="q"/>
            </a:pPr>
            <a:endParaRPr lang="en-US" sz="1800" dirty="0">
              <a:latin typeface="Times New Roman" panose="02020603050405020304" pitchFamily="18" charset="0"/>
              <a:ea typeface="+mn-ea"/>
              <a:cs typeface="Times New Roman" panose="02020603050405020304" pitchFamily="18" charset="0"/>
            </a:endParaRPr>
          </a:p>
          <a:p>
            <a:pPr>
              <a:buSzPct val="60000"/>
              <a:buFont typeface="Wingdings" panose="05000000000000000000" charset="0"/>
              <a:buChar char="q"/>
            </a:pPr>
            <a:endParaRPr lang="en-US" sz="1800" dirty="0">
              <a:latin typeface="Times New Roman" panose="02020603050405020304" pitchFamily="18" charset="0"/>
              <a:ea typeface="+mn-ea"/>
              <a:cs typeface="Times New Roman" panose="02020603050405020304" pitchFamily="18" charset="0"/>
            </a:endParaRPr>
          </a:p>
          <a:p>
            <a:pPr>
              <a:buSzPct val="60000"/>
              <a:buFont typeface="Wingdings" panose="05000000000000000000" charset="0"/>
              <a:buChar char="q"/>
            </a:pPr>
            <a:endParaRPr lang="en-US" sz="1800" dirty="0">
              <a:latin typeface="Times New Roman" panose="02020603050405020304" pitchFamily="18" charset="0"/>
              <a:ea typeface="+mn-ea"/>
              <a:cs typeface="Times New Roman" panose="02020603050405020304" pitchFamily="18" charset="0"/>
            </a:endParaRPr>
          </a:p>
          <a:p>
            <a:pPr>
              <a:buSzPct val="60000"/>
              <a:buFont typeface="Wingdings" panose="05000000000000000000" charset="0"/>
              <a:buChar char="q"/>
            </a:pPr>
            <a:r>
              <a:rPr lang="en-US" sz="1800" dirty="0">
                <a:latin typeface="Times New Roman" panose="02020603050405020304" pitchFamily="18" charset="0"/>
                <a:ea typeface="+mn-ea"/>
                <a:cs typeface="Times New Roman" panose="02020603050405020304" pitchFamily="18" charset="0"/>
              </a:rPr>
              <a:t>Loss is calculated by normalizing all errors on a common scale (of hundred).</a:t>
            </a:r>
          </a:p>
        </p:txBody>
      </p:sp>
      <p:pic>
        <p:nvPicPr>
          <p:cNvPr id="2" name="Content Placeholder 1" descr="1_8cZ3S6_EHaWtM3qELhg3Uw"/>
          <p:cNvPicPr>
            <a:picLocks noGrp="1" noChangeAspect="1"/>
          </p:cNvPicPr>
          <p:nvPr>
            <p:ph sz="half" idx="2"/>
          </p:nvPr>
        </p:nvPicPr>
        <p:blipFill>
          <a:blip r:embed="rId2"/>
          <a:stretch>
            <a:fillRect/>
          </a:stretch>
        </p:blipFill>
        <p:spPr>
          <a:xfrm>
            <a:off x="1295400" y="2924175"/>
            <a:ext cx="2838450" cy="1009650"/>
          </a:xfrm>
          <a:prstGeom prst="rect">
            <a:avLst/>
          </a:prstGeom>
        </p:spPr>
      </p:pic>
      <p:pic>
        <p:nvPicPr>
          <p:cNvPr id="3" name="Picture 2" descr="1_0hbNOtpfr6aoR_Bmty-JkA"/>
          <p:cNvPicPr>
            <a:picLocks noChangeAspect="1"/>
          </p:cNvPicPr>
          <p:nvPr/>
        </p:nvPicPr>
        <p:blipFill>
          <a:blip r:embed="rId3"/>
          <a:stretch>
            <a:fillRect/>
          </a:stretch>
        </p:blipFill>
        <p:spPr>
          <a:xfrm>
            <a:off x="5662295" y="1017905"/>
            <a:ext cx="2701290" cy="2631440"/>
          </a:xfrm>
          <a:prstGeom prst="rect">
            <a:avLst/>
          </a:prstGeom>
        </p:spPr>
      </p:pic>
      <p:pic>
        <p:nvPicPr>
          <p:cNvPr id="248" name="Google Shape;248;p26"/>
          <p:cNvPicPr preferRelativeResize="0"/>
          <p:nvPr/>
        </p:nvPicPr>
        <p:blipFill>
          <a:blip r:embed="rId4"/>
          <a:stretch>
            <a:fillRect/>
          </a:stretch>
        </p:blipFill>
        <p:spPr>
          <a:xfrm>
            <a:off x="5713095" y="3862070"/>
            <a:ext cx="2519045" cy="1946275"/>
          </a:xfrm>
          <a:prstGeom prst="rect">
            <a:avLst/>
          </a:prstGeom>
          <a:noFill/>
          <a:ln>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ym typeface="+mn-ea"/>
              </a:rPr>
              <a:t>The concept of percentile</a:t>
            </a:r>
            <a:endParaRPr lang="en-US"/>
          </a:p>
        </p:txBody>
      </p:sp>
      <p:sp>
        <p:nvSpPr>
          <p:cNvPr id="3" name="Content Placeholder 2"/>
          <p:cNvSpPr>
            <a:spLocks noGrp="1"/>
          </p:cNvSpPr>
          <p:nvPr>
            <p:ph idx="1"/>
          </p:nvPr>
        </p:nvSpPr>
        <p:spPr/>
        <p:txBody>
          <a:bodyPr/>
          <a:lstStyle/>
          <a:p>
            <a:endParaRPr lang="en-US" sz="2400"/>
          </a:p>
          <a:p>
            <a:endParaRPr lang="en-US" sz="2400"/>
          </a:p>
          <a:p>
            <a:endParaRPr lang="en-US" sz="2400"/>
          </a:p>
          <a:p>
            <a:endParaRPr lang="en-US" sz="2400"/>
          </a:p>
          <a:p>
            <a:endParaRPr lang="en-US" sz="2400"/>
          </a:p>
          <a:p>
            <a:pPr marL="0" indent="0">
              <a:buNone/>
            </a:pPr>
            <a:endParaRPr lang="en-US" sz="2400"/>
          </a:p>
        </p:txBody>
      </p:sp>
      <p:sp>
        <p:nvSpPr>
          <p:cNvPr id="177" name="Google Shape;177;p22"/>
          <p:cNvSpPr txBox="1">
            <a:spLocks noGrp="1"/>
          </p:cNvSpPr>
          <p:nvPr/>
        </p:nvSpPr>
        <p:spPr>
          <a:xfrm>
            <a:off x="311700" y="1045510"/>
            <a:ext cx="8520600" cy="831300"/>
          </a:xfrm>
          <a:prstGeom prst="rect">
            <a:avLst/>
          </a:prstGeom>
          <a:noFill/>
          <a:ln>
            <a:noFill/>
          </a:ln>
        </p:spPr>
        <p:txBody>
          <a:bodyPr spcFirstLastPara="1" wrap="square" lIns="91425" tIns="91425" rIns="91425" bIns="91425" anchor="b" anchorCtr="0">
            <a:normAutofit fontScale="4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0" lvl="0" indent="0" algn="l" rtl="0">
              <a:spcBef>
                <a:spcPts val="0"/>
              </a:spcBef>
              <a:spcAft>
                <a:spcPts val="0"/>
              </a:spcAft>
              <a:buNone/>
            </a:pPr>
            <a:r>
              <a:rPr b="1" dirty="0"/>
              <a:t>Percentiles </a:t>
            </a:r>
            <a:r>
              <a:rPr lang="en-US" b="1" dirty="0"/>
              <a:t> </a:t>
            </a:r>
            <a:r>
              <a:rPr b="1" dirty="0"/>
              <a:t>indicate the percentage of scores that fall below a particular value. They tell you where a score stands relative to other score</a:t>
            </a:r>
            <a:r>
              <a:rPr lang="en-US" b="1" dirty="0"/>
              <a:t>.</a:t>
            </a:r>
          </a:p>
        </p:txBody>
      </p:sp>
      <p:sp>
        <p:nvSpPr>
          <p:cNvPr id="4" name="Google Shape;178;p22"/>
          <p:cNvSpPr/>
          <p:nvPr/>
        </p:nvSpPr>
        <p:spPr>
          <a:xfrm>
            <a:off x="930688" y="2281816"/>
            <a:ext cx="1440600" cy="5727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dirty="0"/>
              <a:t>First Quartile</a:t>
            </a:r>
            <a:endParaRPr dirty="0"/>
          </a:p>
          <a:p>
            <a:pPr marL="0" lvl="0" indent="0" algn="ctr" rtl="0">
              <a:spcBef>
                <a:spcPts val="0"/>
              </a:spcBef>
              <a:spcAft>
                <a:spcPts val="0"/>
              </a:spcAft>
              <a:buNone/>
            </a:pPr>
            <a:r>
              <a:rPr lang="en-GB" sz="1000" dirty="0"/>
              <a:t>(25th percentile)</a:t>
            </a:r>
            <a:endParaRPr sz="1000" dirty="0"/>
          </a:p>
        </p:txBody>
      </p:sp>
      <p:sp>
        <p:nvSpPr>
          <p:cNvPr id="179" name="Google Shape;179;p22"/>
          <p:cNvSpPr/>
          <p:nvPr/>
        </p:nvSpPr>
        <p:spPr>
          <a:xfrm>
            <a:off x="3707863" y="2281816"/>
            <a:ext cx="1440600" cy="5727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dirty="0"/>
              <a:t>Median</a:t>
            </a:r>
            <a:endParaRPr dirty="0"/>
          </a:p>
          <a:p>
            <a:pPr marL="0" lvl="0" indent="0" algn="ctr" rtl="0">
              <a:spcBef>
                <a:spcPts val="0"/>
              </a:spcBef>
              <a:spcAft>
                <a:spcPts val="0"/>
              </a:spcAft>
              <a:buClr>
                <a:schemeClr val="dk1"/>
              </a:buClr>
              <a:buSzPts val="1100"/>
              <a:buFont typeface="Arial" panose="020B0604020202020204"/>
              <a:buNone/>
            </a:pPr>
            <a:r>
              <a:rPr lang="en-GB" sz="1000" dirty="0">
                <a:solidFill>
                  <a:schemeClr val="dk1"/>
                </a:solidFill>
              </a:rPr>
              <a:t>(50th percentile)</a:t>
            </a:r>
            <a:endParaRPr dirty="0"/>
          </a:p>
        </p:txBody>
      </p:sp>
      <p:sp>
        <p:nvSpPr>
          <p:cNvPr id="180" name="Google Shape;180;p22"/>
          <p:cNvSpPr/>
          <p:nvPr/>
        </p:nvSpPr>
        <p:spPr>
          <a:xfrm>
            <a:off x="6485038" y="2281816"/>
            <a:ext cx="1440600" cy="5727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a:t>Third Quartile</a:t>
            </a: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(75th percentile)</a:t>
            </a:r>
          </a:p>
        </p:txBody>
      </p:sp>
      <p:pic>
        <p:nvPicPr>
          <p:cNvPr id="5" name="Google Shape;181;p22"/>
          <p:cNvPicPr preferRelativeResize="0"/>
          <p:nvPr/>
        </p:nvPicPr>
        <p:blipFill>
          <a:blip r:embed="rId2"/>
          <a:stretch>
            <a:fillRect/>
          </a:stretch>
        </p:blipFill>
        <p:spPr>
          <a:xfrm>
            <a:off x="1493288" y="3159316"/>
            <a:ext cx="6157425" cy="2100776"/>
          </a:xfrm>
          <a:prstGeom prst="rect">
            <a:avLst/>
          </a:prstGeom>
          <a:noFill/>
          <a:ln>
            <a:noFill/>
          </a:ln>
        </p:spPr>
      </p:pic>
      <p:cxnSp>
        <p:nvCxnSpPr>
          <p:cNvPr id="182" name="Google Shape;182;p22"/>
          <p:cNvCxnSpPr>
            <a:endCxn id="183" idx="1"/>
          </p:cNvCxnSpPr>
          <p:nvPr/>
        </p:nvCxnSpPr>
        <p:spPr>
          <a:xfrm>
            <a:off x="4531263" y="3386516"/>
            <a:ext cx="1272600" cy="13200"/>
          </a:xfrm>
          <a:prstGeom prst="straightConnector1">
            <a:avLst/>
          </a:prstGeom>
          <a:noFill/>
          <a:ln w="9525" cap="flat" cmpd="sng">
            <a:solidFill>
              <a:schemeClr val="dk2"/>
            </a:solidFill>
            <a:prstDash val="solid"/>
            <a:round/>
            <a:headEnd type="none" w="med" len="med"/>
            <a:tailEnd type="triangle" w="med" len="med"/>
          </a:ln>
        </p:spPr>
      </p:cxnSp>
      <p:sp>
        <p:nvSpPr>
          <p:cNvPr id="183" name="Google Shape;183;p22"/>
          <p:cNvSpPr txBox="1"/>
          <p:nvPr/>
        </p:nvSpPr>
        <p:spPr>
          <a:xfrm>
            <a:off x="5803863" y="3230366"/>
            <a:ext cx="1776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Median / 50th percentile</a:t>
            </a:r>
            <a:endParaRPr>
              <a:solidFill>
                <a:schemeClr val="dk1"/>
              </a:solidFill>
            </a:endParaRPr>
          </a:p>
        </p:txBody>
      </p:sp>
      <p:cxnSp>
        <p:nvCxnSpPr>
          <p:cNvPr id="184" name="Google Shape;184;p22"/>
          <p:cNvCxnSpPr/>
          <p:nvPr/>
        </p:nvCxnSpPr>
        <p:spPr>
          <a:xfrm>
            <a:off x="5965138" y="4555241"/>
            <a:ext cx="1272600" cy="13200"/>
          </a:xfrm>
          <a:prstGeom prst="straightConnector1">
            <a:avLst/>
          </a:prstGeom>
          <a:noFill/>
          <a:ln w="9525" cap="flat" cmpd="sng">
            <a:solidFill>
              <a:schemeClr val="dk2"/>
            </a:solidFill>
            <a:prstDash val="solid"/>
            <a:round/>
            <a:headEnd type="none" w="med" len="med"/>
            <a:tailEnd type="triangle" w="med" len="med"/>
          </a:ln>
        </p:spPr>
      </p:cxnSp>
      <p:sp>
        <p:nvSpPr>
          <p:cNvPr id="185" name="Google Shape;185;p22"/>
          <p:cNvSpPr txBox="1"/>
          <p:nvPr/>
        </p:nvSpPr>
        <p:spPr>
          <a:xfrm>
            <a:off x="7308413" y="4392491"/>
            <a:ext cx="1380000" cy="6465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3rd quartile / Q3 / Upper quartile/ 75th percentile</a:t>
            </a:r>
            <a:endParaRPr>
              <a:solidFill>
                <a:schemeClr val="dk1"/>
              </a:solidFill>
            </a:endParaRPr>
          </a:p>
        </p:txBody>
      </p:sp>
      <p:cxnSp>
        <p:nvCxnSpPr>
          <p:cNvPr id="186" name="Google Shape;186;p22"/>
          <p:cNvCxnSpPr/>
          <p:nvPr/>
        </p:nvCxnSpPr>
        <p:spPr>
          <a:xfrm flipH="1">
            <a:off x="1724413" y="4555241"/>
            <a:ext cx="1220400" cy="13200"/>
          </a:xfrm>
          <a:prstGeom prst="straightConnector1">
            <a:avLst/>
          </a:prstGeom>
          <a:noFill/>
          <a:ln w="9525" cap="flat" cmpd="sng">
            <a:solidFill>
              <a:schemeClr val="dk2"/>
            </a:solidFill>
            <a:prstDash val="solid"/>
            <a:round/>
            <a:headEnd type="none" w="med" len="med"/>
            <a:tailEnd type="triangle" w="med" len="med"/>
          </a:ln>
        </p:spPr>
      </p:cxnSp>
      <p:sp>
        <p:nvSpPr>
          <p:cNvPr id="187" name="Google Shape;187;p22"/>
          <p:cNvSpPr txBox="1"/>
          <p:nvPr/>
        </p:nvSpPr>
        <p:spPr>
          <a:xfrm flipH="1">
            <a:off x="333405" y="4392491"/>
            <a:ext cx="1323300" cy="6465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1st quartile / Q1</a:t>
            </a:r>
            <a:endParaRPr sz="1000">
              <a:solidFill>
                <a:schemeClr val="dk1"/>
              </a:solidFill>
            </a:endParaRPr>
          </a:p>
          <a:p>
            <a:pPr marL="0" lvl="0" indent="0" algn="ctr" rtl="0">
              <a:spcBef>
                <a:spcPts val="0"/>
              </a:spcBef>
              <a:spcAft>
                <a:spcPts val="0"/>
              </a:spcAft>
              <a:buNone/>
            </a:pPr>
            <a:r>
              <a:rPr lang="en-GB" sz="1000">
                <a:solidFill>
                  <a:schemeClr val="dk1"/>
                </a:solidFill>
              </a:rPr>
              <a:t>Lower quartile/ 25th percentile</a:t>
            </a:r>
            <a:endParaRPr sz="1000">
              <a:solidFill>
                <a:schemeClr val="dk1"/>
              </a:solidFill>
            </a:endParaRPr>
          </a:p>
        </p:txBody>
      </p:sp>
      <p:sp>
        <p:nvSpPr>
          <p:cNvPr id="6" name="Google Shape;188;p22"/>
          <p:cNvSpPr/>
          <p:nvPr/>
        </p:nvSpPr>
        <p:spPr>
          <a:xfrm>
            <a:off x="1493288" y="5180541"/>
            <a:ext cx="6044700" cy="62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cxnSp>
        <p:nvCxnSpPr>
          <p:cNvPr id="189" name="Google Shape;189;p22"/>
          <p:cNvCxnSpPr/>
          <p:nvPr/>
        </p:nvCxnSpPr>
        <p:spPr>
          <a:xfrm>
            <a:off x="2933813" y="5180541"/>
            <a:ext cx="0" cy="6276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22"/>
          <p:cNvCxnSpPr>
            <a:stCxn id="6" idx="0"/>
            <a:endCxn id="6" idx="2"/>
          </p:cNvCxnSpPr>
          <p:nvPr/>
        </p:nvCxnSpPr>
        <p:spPr>
          <a:xfrm>
            <a:off x="4515638" y="5180541"/>
            <a:ext cx="0" cy="6276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22"/>
          <p:cNvCxnSpPr/>
          <p:nvPr/>
        </p:nvCxnSpPr>
        <p:spPr>
          <a:xfrm>
            <a:off x="5923113" y="5176191"/>
            <a:ext cx="0" cy="636300"/>
          </a:xfrm>
          <a:prstGeom prst="straightConnector1">
            <a:avLst/>
          </a:prstGeom>
          <a:noFill/>
          <a:ln w="9525" cap="flat" cmpd="sng">
            <a:solidFill>
              <a:schemeClr val="dk2"/>
            </a:solidFill>
            <a:prstDash val="solid"/>
            <a:round/>
            <a:headEnd type="none" w="med" len="med"/>
            <a:tailEnd type="none" w="med" len="med"/>
          </a:ln>
        </p:spPr>
      </p:cxnSp>
      <p:sp>
        <p:nvSpPr>
          <p:cNvPr id="192" name="Google Shape;192;p22"/>
          <p:cNvSpPr txBox="1"/>
          <p:nvPr/>
        </p:nvSpPr>
        <p:spPr>
          <a:xfrm flipH="1">
            <a:off x="1579480" y="5324991"/>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dirty="0">
                <a:solidFill>
                  <a:schemeClr val="dk1"/>
                </a:solidFill>
              </a:rPr>
              <a:t>25% of the dataset</a:t>
            </a:r>
            <a:endParaRPr dirty="0">
              <a:solidFill>
                <a:schemeClr val="dk1"/>
              </a:solidFill>
            </a:endParaRPr>
          </a:p>
        </p:txBody>
      </p:sp>
      <p:sp>
        <p:nvSpPr>
          <p:cNvPr id="193" name="Google Shape;193;p22"/>
          <p:cNvSpPr txBox="1"/>
          <p:nvPr/>
        </p:nvSpPr>
        <p:spPr>
          <a:xfrm flipH="1">
            <a:off x="3063080" y="5324991"/>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sp>
        <p:nvSpPr>
          <p:cNvPr id="194" name="Google Shape;194;p22"/>
          <p:cNvSpPr txBox="1"/>
          <p:nvPr/>
        </p:nvSpPr>
        <p:spPr>
          <a:xfrm flipH="1">
            <a:off x="4557718" y="5324991"/>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sp>
        <p:nvSpPr>
          <p:cNvPr id="195" name="Google Shape;195;p22"/>
          <p:cNvSpPr txBox="1"/>
          <p:nvPr/>
        </p:nvSpPr>
        <p:spPr>
          <a:xfrm flipH="1">
            <a:off x="6052330" y="5324991"/>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ym typeface="+mn-ea"/>
              </a:rPr>
              <a:t>Interquartile range (IQR)</a:t>
            </a:r>
            <a:endParaRPr lang="en-US"/>
          </a:p>
        </p:txBody>
      </p:sp>
      <p:sp>
        <p:nvSpPr>
          <p:cNvPr id="3" name="Content Placeholder 2"/>
          <p:cNvSpPr>
            <a:spLocks noGrp="1"/>
          </p:cNvSpPr>
          <p:nvPr>
            <p:ph idx="1"/>
          </p:nvPr>
        </p:nvSpPr>
        <p:spPr/>
        <p:txBody>
          <a:bodyPr/>
          <a:lstStyle/>
          <a:p>
            <a:r>
              <a:rPr lang="en-US" sz="2000"/>
              <a:t>The interquartile range defines the difference between the third and the first quartile.</a:t>
            </a:r>
          </a:p>
          <a:p>
            <a:pPr marL="0" indent="0">
              <a:buNone/>
            </a:pPr>
            <a:r>
              <a:rPr lang="en-US" sz="2000"/>
              <a:t>      interquartile range = Upper Quartile – Lower Quartile = Q­3 – Q­1</a:t>
            </a:r>
          </a:p>
          <a:p>
            <a:pPr marL="0" indent="0">
              <a:buNone/>
            </a:pPr>
            <a:endParaRPr lang="en-US" sz="2000"/>
          </a:p>
          <a:p>
            <a:pPr marL="0" indent="0">
              <a:buNone/>
            </a:pPr>
            <a:endParaRPr lang="en-US" sz="2000"/>
          </a:p>
        </p:txBody>
      </p:sp>
      <p:sp>
        <p:nvSpPr>
          <p:cNvPr id="5" name="Google Shape;201;p23"/>
          <p:cNvSpPr/>
          <p:nvPr/>
        </p:nvSpPr>
        <p:spPr>
          <a:xfrm>
            <a:off x="961495" y="2291355"/>
            <a:ext cx="1440600" cy="5727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dirty="0"/>
              <a:t>First Quartile</a:t>
            </a:r>
            <a:endParaRPr dirty="0"/>
          </a:p>
          <a:p>
            <a:pPr marL="0" lvl="0" indent="0" algn="ctr" rtl="0">
              <a:spcBef>
                <a:spcPts val="0"/>
              </a:spcBef>
              <a:spcAft>
                <a:spcPts val="0"/>
              </a:spcAft>
              <a:buNone/>
            </a:pPr>
            <a:r>
              <a:rPr lang="en-GB" sz="1000" dirty="0"/>
              <a:t>(25th percentile)</a:t>
            </a:r>
            <a:endParaRPr sz="1000" dirty="0"/>
          </a:p>
        </p:txBody>
      </p:sp>
      <p:sp>
        <p:nvSpPr>
          <p:cNvPr id="6" name="Google Shape;202;p23"/>
          <p:cNvSpPr/>
          <p:nvPr/>
        </p:nvSpPr>
        <p:spPr>
          <a:xfrm>
            <a:off x="3738670" y="2291355"/>
            <a:ext cx="1440600" cy="5727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a:t>Median</a:t>
            </a: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(50th percentile)</a:t>
            </a:r>
          </a:p>
        </p:txBody>
      </p:sp>
      <p:sp>
        <p:nvSpPr>
          <p:cNvPr id="7" name="Google Shape;203;p23"/>
          <p:cNvSpPr/>
          <p:nvPr/>
        </p:nvSpPr>
        <p:spPr>
          <a:xfrm>
            <a:off x="6515845" y="2291355"/>
            <a:ext cx="1440600" cy="5727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a:t>Third Quartile</a:t>
            </a: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(75th percentile)</a:t>
            </a:r>
          </a:p>
        </p:txBody>
      </p:sp>
      <p:pic>
        <p:nvPicPr>
          <p:cNvPr id="8" name="Google Shape;204;p23"/>
          <p:cNvPicPr preferRelativeResize="0"/>
          <p:nvPr/>
        </p:nvPicPr>
        <p:blipFill>
          <a:blip r:embed="rId2"/>
          <a:stretch>
            <a:fillRect/>
          </a:stretch>
        </p:blipFill>
        <p:spPr>
          <a:xfrm>
            <a:off x="1524133" y="2896505"/>
            <a:ext cx="6157425" cy="2100776"/>
          </a:xfrm>
          <a:prstGeom prst="rect">
            <a:avLst/>
          </a:prstGeom>
          <a:noFill/>
          <a:ln>
            <a:noFill/>
          </a:ln>
        </p:spPr>
      </p:pic>
      <p:cxnSp>
        <p:nvCxnSpPr>
          <p:cNvPr id="9" name="Google Shape;205;p23"/>
          <p:cNvCxnSpPr>
            <a:endCxn id="10" idx="1"/>
          </p:cNvCxnSpPr>
          <p:nvPr/>
        </p:nvCxnSpPr>
        <p:spPr>
          <a:xfrm>
            <a:off x="4562120" y="3091255"/>
            <a:ext cx="1272600" cy="13200"/>
          </a:xfrm>
          <a:prstGeom prst="straightConnector1">
            <a:avLst/>
          </a:prstGeom>
          <a:noFill/>
          <a:ln w="9525" cap="flat" cmpd="sng">
            <a:solidFill>
              <a:schemeClr val="dk2"/>
            </a:solidFill>
            <a:prstDash val="solid"/>
            <a:round/>
            <a:headEnd type="none" w="med" len="med"/>
            <a:tailEnd type="triangle" w="med" len="med"/>
          </a:ln>
        </p:spPr>
      </p:cxnSp>
      <p:sp>
        <p:nvSpPr>
          <p:cNvPr id="10" name="Google Shape;206;p23"/>
          <p:cNvSpPr txBox="1"/>
          <p:nvPr/>
        </p:nvSpPr>
        <p:spPr>
          <a:xfrm>
            <a:off x="5834720" y="2935105"/>
            <a:ext cx="1776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Median / 50th percentile</a:t>
            </a:r>
            <a:endParaRPr>
              <a:solidFill>
                <a:schemeClr val="dk1"/>
              </a:solidFill>
            </a:endParaRPr>
          </a:p>
        </p:txBody>
      </p:sp>
      <p:cxnSp>
        <p:nvCxnSpPr>
          <p:cNvPr id="11" name="Google Shape;207;p23"/>
          <p:cNvCxnSpPr/>
          <p:nvPr/>
        </p:nvCxnSpPr>
        <p:spPr>
          <a:xfrm>
            <a:off x="5995995" y="4259980"/>
            <a:ext cx="1272600" cy="13200"/>
          </a:xfrm>
          <a:prstGeom prst="straightConnector1">
            <a:avLst/>
          </a:prstGeom>
          <a:noFill/>
          <a:ln w="9525" cap="flat" cmpd="sng">
            <a:solidFill>
              <a:schemeClr val="dk2"/>
            </a:solidFill>
            <a:prstDash val="solid"/>
            <a:round/>
            <a:headEnd type="none" w="med" len="med"/>
            <a:tailEnd type="triangle" w="med" len="med"/>
          </a:ln>
        </p:spPr>
      </p:cxnSp>
      <p:sp>
        <p:nvSpPr>
          <p:cNvPr id="12" name="Google Shape;208;p23"/>
          <p:cNvSpPr txBox="1"/>
          <p:nvPr/>
        </p:nvSpPr>
        <p:spPr>
          <a:xfrm>
            <a:off x="7339270" y="4097230"/>
            <a:ext cx="1380000" cy="6465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3rd quartile / Q3 / Upper quartile/ 75th percentile</a:t>
            </a:r>
            <a:endParaRPr>
              <a:solidFill>
                <a:schemeClr val="dk1"/>
              </a:solidFill>
            </a:endParaRPr>
          </a:p>
        </p:txBody>
      </p:sp>
      <p:cxnSp>
        <p:nvCxnSpPr>
          <p:cNvPr id="13" name="Google Shape;209;p23"/>
          <p:cNvCxnSpPr/>
          <p:nvPr/>
        </p:nvCxnSpPr>
        <p:spPr>
          <a:xfrm flipH="1">
            <a:off x="1755270" y="4259980"/>
            <a:ext cx="1220400" cy="132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210;p23"/>
          <p:cNvSpPr txBox="1"/>
          <p:nvPr/>
        </p:nvSpPr>
        <p:spPr>
          <a:xfrm flipH="1">
            <a:off x="364262" y="4097230"/>
            <a:ext cx="1323300" cy="6465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1st quartile / Q1</a:t>
            </a:r>
            <a:endParaRPr sz="1000">
              <a:solidFill>
                <a:schemeClr val="dk1"/>
              </a:solidFill>
            </a:endParaRPr>
          </a:p>
          <a:p>
            <a:pPr marL="0" lvl="0" indent="0" algn="ctr" rtl="0">
              <a:spcBef>
                <a:spcPts val="0"/>
              </a:spcBef>
              <a:spcAft>
                <a:spcPts val="0"/>
              </a:spcAft>
              <a:buNone/>
            </a:pPr>
            <a:r>
              <a:rPr lang="en-GB" sz="1000">
                <a:solidFill>
                  <a:schemeClr val="dk1"/>
                </a:solidFill>
              </a:rPr>
              <a:t>Lower quartile/ 25th percentile</a:t>
            </a:r>
            <a:endParaRPr sz="1000">
              <a:solidFill>
                <a:schemeClr val="dk1"/>
              </a:solidFill>
            </a:endParaRPr>
          </a:p>
        </p:txBody>
      </p:sp>
      <p:sp>
        <p:nvSpPr>
          <p:cNvPr id="15" name="Google Shape;211;p23"/>
          <p:cNvSpPr/>
          <p:nvPr/>
        </p:nvSpPr>
        <p:spPr>
          <a:xfrm>
            <a:off x="1524145" y="4885280"/>
            <a:ext cx="6044700" cy="62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cxnSp>
        <p:nvCxnSpPr>
          <p:cNvPr id="16" name="Google Shape;212;p23"/>
          <p:cNvCxnSpPr/>
          <p:nvPr/>
        </p:nvCxnSpPr>
        <p:spPr>
          <a:xfrm>
            <a:off x="2964670" y="4885280"/>
            <a:ext cx="0" cy="62760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13;p23"/>
          <p:cNvCxnSpPr>
            <a:stCxn id="15" idx="0"/>
            <a:endCxn id="15" idx="2"/>
          </p:cNvCxnSpPr>
          <p:nvPr/>
        </p:nvCxnSpPr>
        <p:spPr>
          <a:xfrm>
            <a:off x="4546495" y="4885280"/>
            <a:ext cx="0" cy="62738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214;p23"/>
          <p:cNvCxnSpPr/>
          <p:nvPr/>
        </p:nvCxnSpPr>
        <p:spPr>
          <a:xfrm>
            <a:off x="5953970" y="4880930"/>
            <a:ext cx="0" cy="636300"/>
          </a:xfrm>
          <a:prstGeom prst="straightConnector1">
            <a:avLst/>
          </a:prstGeom>
          <a:noFill/>
          <a:ln w="9525" cap="flat" cmpd="sng">
            <a:solidFill>
              <a:schemeClr val="dk2"/>
            </a:solidFill>
            <a:prstDash val="solid"/>
            <a:round/>
            <a:headEnd type="none" w="med" len="med"/>
            <a:tailEnd type="none" w="med" len="med"/>
          </a:ln>
        </p:spPr>
      </p:cxnSp>
      <p:sp>
        <p:nvSpPr>
          <p:cNvPr id="19" name="Google Shape;215;p23"/>
          <p:cNvSpPr txBox="1"/>
          <p:nvPr/>
        </p:nvSpPr>
        <p:spPr>
          <a:xfrm flipH="1">
            <a:off x="1610337" y="5029730"/>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sp>
        <p:nvSpPr>
          <p:cNvPr id="20" name="Google Shape;216;p23"/>
          <p:cNvSpPr txBox="1"/>
          <p:nvPr/>
        </p:nvSpPr>
        <p:spPr>
          <a:xfrm flipH="1">
            <a:off x="3093937" y="5029730"/>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sp>
        <p:nvSpPr>
          <p:cNvPr id="21" name="Google Shape;217;p23"/>
          <p:cNvSpPr txBox="1"/>
          <p:nvPr/>
        </p:nvSpPr>
        <p:spPr>
          <a:xfrm flipH="1">
            <a:off x="4588575" y="5029730"/>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sp>
        <p:nvSpPr>
          <p:cNvPr id="22" name="Google Shape;218;p23"/>
          <p:cNvSpPr txBox="1"/>
          <p:nvPr/>
        </p:nvSpPr>
        <p:spPr>
          <a:xfrm flipH="1">
            <a:off x="6083187" y="5029730"/>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sp>
        <p:nvSpPr>
          <p:cNvPr id="23" name="Google Shape;219;p23"/>
          <p:cNvSpPr/>
          <p:nvPr/>
        </p:nvSpPr>
        <p:spPr>
          <a:xfrm>
            <a:off x="2971845" y="4912730"/>
            <a:ext cx="29673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cxnSp>
        <p:nvCxnSpPr>
          <p:cNvPr id="24" name="Google Shape;220;p23"/>
          <p:cNvCxnSpPr/>
          <p:nvPr/>
        </p:nvCxnSpPr>
        <p:spPr>
          <a:xfrm>
            <a:off x="4542645" y="4885280"/>
            <a:ext cx="0" cy="627600"/>
          </a:xfrm>
          <a:prstGeom prst="straightConnector1">
            <a:avLst/>
          </a:prstGeom>
          <a:noFill/>
          <a:ln w="9525" cap="flat" cmpd="sng">
            <a:solidFill>
              <a:schemeClr val="dk2"/>
            </a:solidFill>
            <a:prstDash val="solid"/>
            <a:round/>
            <a:headEnd type="none" w="med" len="med"/>
            <a:tailEnd type="none" w="med" len="med"/>
          </a:ln>
        </p:spPr>
      </p:cxnSp>
      <p:sp>
        <p:nvSpPr>
          <p:cNvPr id="25" name="Google Shape;221;p23"/>
          <p:cNvSpPr txBox="1"/>
          <p:nvPr/>
        </p:nvSpPr>
        <p:spPr>
          <a:xfrm flipH="1">
            <a:off x="3090112" y="5029730"/>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sp>
        <p:nvSpPr>
          <p:cNvPr id="26" name="Google Shape;222;p23"/>
          <p:cNvSpPr txBox="1"/>
          <p:nvPr/>
        </p:nvSpPr>
        <p:spPr>
          <a:xfrm flipH="1">
            <a:off x="4584750" y="5029730"/>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cxnSp>
        <p:nvCxnSpPr>
          <p:cNvPr id="27" name="Google Shape;223;p23"/>
          <p:cNvCxnSpPr/>
          <p:nvPr/>
        </p:nvCxnSpPr>
        <p:spPr>
          <a:xfrm flipH="1">
            <a:off x="2953645" y="5547205"/>
            <a:ext cx="7200" cy="79170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24;p23"/>
          <p:cNvCxnSpPr/>
          <p:nvPr/>
        </p:nvCxnSpPr>
        <p:spPr>
          <a:xfrm>
            <a:off x="5954495" y="5547205"/>
            <a:ext cx="3900" cy="7830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25;p23"/>
          <p:cNvCxnSpPr/>
          <p:nvPr/>
        </p:nvCxnSpPr>
        <p:spPr>
          <a:xfrm>
            <a:off x="2960920" y="5805655"/>
            <a:ext cx="2996100" cy="0"/>
          </a:xfrm>
          <a:prstGeom prst="straightConnector1">
            <a:avLst/>
          </a:prstGeom>
          <a:noFill/>
          <a:ln w="9525" cap="flat" cmpd="sng">
            <a:solidFill>
              <a:schemeClr val="dk2"/>
            </a:solidFill>
            <a:prstDash val="solid"/>
            <a:round/>
            <a:headEnd type="triangle" w="med" len="med"/>
            <a:tailEnd type="triangle" w="med" len="med"/>
          </a:ln>
        </p:spPr>
      </p:cxnSp>
      <p:sp>
        <p:nvSpPr>
          <p:cNvPr id="30" name="Google Shape;226;p23"/>
          <p:cNvSpPr txBox="1"/>
          <p:nvPr/>
        </p:nvSpPr>
        <p:spPr>
          <a:xfrm>
            <a:off x="3288870" y="5793630"/>
            <a:ext cx="23289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a:t>Q3 - Q1</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a:sym typeface="+mn-ea"/>
              </a:rPr>
            </a:br>
            <a:r>
              <a:rPr lang="en-GB">
                <a:sym typeface="+mn-ea"/>
              </a:rPr>
              <a:t>Normal distribution</a:t>
            </a:r>
            <a:br>
              <a:rPr lang="en-GB"/>
            </a:br>
            <a:endParaRPr lang="en-US"/>
          </a:p>
        </p:txBody>
      </p:sp>
      <p:sp>
        <p:nvSpPr>
          <p:cNvPr id="3" name="Content Placeholder 2"/>
          <p:cNvSpPr>
            <a:spLocks noGrp="1"/>
          </p:cNvSpPr>
          <p:nvPr>
            <p:ph idx="1"/>
          </p:nvPr>
        </p:nvSpPr>
        <p:spPr/>
        <p:txBody>
          <a:bodyPr/>
          <a:lstStyle/>
          <a:p>
            <a:pPr>
              <a:buFont typeface="Wingdings" panose="05000000000000000000" charset="0"/>
              <a:buChar char="v"/>
            </a:pPr>
            <a:r>
              <a:rPr lang="en-GB" sz="2000">
                <a:sym typeface="+mn-ea"/>
              </a:rPr>
              <a:t>Mean is the average of all numbers</a:t>
            </a:r>
            <a:r>
              <a:rPr lang="en-US" altLang="en-GB" sz="2000">
                <a:sym typeface="+mn-ea"/>
              </a:rPr>
              <a:t>. </a:t>
            </a:r>
            <a:endParaRPr lang="en-GB" sz="2000"/>
          </a:p>
          <a:p>
            <a:pPr>
              <a:buFont typeface="Wingdings" panose="05000000000000000000" charset="0"/>
              <a:buChar char="v"/>
            </a:pPr>
            <a:r>
              <a:rPr lang="en-GB" sz="2000">
                <a:sym typeface="+mn-ea"/>
              </a:rPr>
              <a:t>Median is the middle value of the set</a:t>
            </a:r>
            <a:r>
              <a:rPr lang="en-US" altLang="en-GB" sz="2000">
                <a:sym typeface="+mn-ea"/>
              </a:rPr>
              <a:t>.</a:t>
            </a:r>
            <a:endParaRPr lang="en-GB" sz="2000"/>
          </a:p>
          <a:p>
            <a:pPr>
              <a:buFont typeface="Wingdings" panose="05000000000000000000" charset="0"/>
              <a:buChar char="v"/>
            </a:pPr>
            <a:r>
              <a:rPr lang="en-GB" sz="2000">
                <a:sym typeface="+mn-ea"/>
              </a:rPr>
              <a:t>Mode is the value that occurs the most</a:t>
            </a:r>
            <a:r>
              <a:rPr lang="en-US" altLang="en-GB" sz="2000">
                <a:sym typeface="+mn-ea"/>
              </a:rPr>
              <a:t>.</a:t>
            </a:r>
            <a:endParaRPr lang="en-GB" sz="2000"/>
          </a:p>
          <a:p>
            <a:pPr>
              <a:buFont typeface="Wingdings" panose="05000000000000000000" charset="0"/>
              <a:buChar char="v"/>
            </a:pPr>
            <a:endParaRPr lang="en-US" sz="2000"/>
          </a:p>
        </p:txBody>
      </p:sp>
      <p:sp>
        <p:nvSpPr>
          <p:cNvPr id="142" name="Google Shape;142;p20"/>
          <p:cNvSpPr txBox="1"/>
          <p:nvPr/>
        </p:nvSpPr>
        <p:spPr>
          <a:xfrm>
            <a:off x="311700" y="315925"/>
            <a:ext cx="8520600" cy="831300"/>
          </a:xfrm>
          <a:prstGeom prst="rect">
            <a:avLst/>
          </a:prstGeom>
          <a:noFill/>
          <a:ln>
            <a:noFill/>
          </a:ln>
        </p:spPr>
        <p:txBody>
          <a:bodyPr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0" lvl="0" indent="0" algn="l" rtl="0">
              <a:spcBef>
                <a:spcPts val="0"/>
              </a:spcBef>
              <a:spcAft>
                <a:spcPts val="0"/>
              </a:spcAft>
              <a:buNone/>
            </a:pPr>
            <a:endParaRPr lang="en-GB"/>
          </a:p>
        </p:txBody>
      </p:sp>
      <p:pic>
        <p:nvPicPr>
          <p:cNvPr id="143" name="Google Shape;143;p20"/>
          <p:cNvPicPr preferRelativeResize="0"/>
          <p:nvPr/>
        </p:nvPicPr>
        <p:blipFill>
          <a:blip r:embed="rId2"/>
          <a:stretch>
            <a:fillRect/>
          </a:stretch>
        </p:blipFill>
        <p:spPr>
          <a:xfrm>
            <a:off x="685800" y="2667635"/>
            <a:ext cx="7397115" cy="2903220"/>
          </a:xfrm>
          <a:prstGeom prst="rect">
            <a:avLst/>
          </a:prstGeom>
          <a:noFill/>
          <a:ln>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 Example</a:t>
            </a:r>
          </a:p>
        </p:txBody>
      </p:sp>
      <p:sp>
        <p:nvSpPr>
          <p:cNvPr id="3" name="Content Placeholder 2"/>
          <p:cNvSpPr>
            <a:spLocks noGrp="1"/>
          </p:cNvSpPr>
          <p:nvPr>
            <p:ph sz="half" idx="1"/>
          </p:nvPr>
        </p:nvSpPr>
        <p:spPr/>
        <p:txBody>
          <a:bodyPr/>
          <a:lstStyle/>
          <a:p>
            <a:pPr marL="0" indent="0">
              <a:buNone/>
            </a:pPr>
            <a:r>
              <a:rPr lang="en-GB">
                <a:sym typeface="+mn-ea"/>
              </a:rPr>
              <a:t> </a:t>
            </a:r>
          </a:p>
          <a:p>
            <a:endParaRPr lang="en-US"/>
          </a:p>
        </p:txBody>
      </p:sp>
      <p:sp>
        <p:nvSpPr>
          <p:cNvPr id="68" name="Google Shape;68;p14"/>
          <p:cNvSpPr txBox="1"/>
          <p:nvPr/>
        </p:nvSpPr>
        <p:spPr>
          <a:xfrm>
            <a:off x="321945" y="1049020"/>
            <a:ext cx="8510270" cy="706120"/>
          </a:xfrm>
          <a:prstGeom prst="rect">
            <a:avLst/>
          </a:prstGeom>
          <a:noFill/>
          <a:ln>
            <a:noFill/>
          </a:ln>
        </p:spPr>
        <p:txBody>
          <a:bodyPr wrap="square" lIns="91425" tIns="91425" rIns="91425" bIns="91425" anchor="b" anchorCtr="0">
            <a:normAutofit fontScale="8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0" lvl="0" indent="0" algn="l" rtl="0">
              <a:spcBef>
                <a:spcPts val="0"/>
              </a:spcBef>
              <a:spcAft>
                <a:spcPts val="0"/>
              </a:spcAft>
              <a:buNone/>
            </a:pPr>
            <a:r>
              <a:rPr lang="en-GB"/>
              <a:t> </a:t>
            </a:r>
            <a:r>
              <a:rPr lang="en-US" altLang="en-GB" b="1"/>
              <a:t>Is Your Cat Fat</a:t>
            </a:r>
            <a:r>
              <a:rPr lang="en-GB" b="1"/>
              <a:t>?</a:t>
            </a:r>
          </a:p>
        </p:txBody>
      </p:sp>
      <p:pic>
        <p:nvPicPr>
          <p:cNvPr id="6" name="Google Shape;69;p14"/>
          <p:cNvPicPr preferRelativeResize="0"/>
          <p:nvPr/>
        </p:nvPicPr>
        <p:blipFill>
          <a:blip r:embed="rId2"/>
          <a:stretch>
            <a:fillRect/>
          </a:stretch>
        </p:blipFill>
        <p:spPr>
          <a:xfrm>
            <a:off x="3947325" y="1577050"/>
            <a:ext cx="1745275" cy="3500551"/>
          </a:xfrm>
          <a:prstGeom prst="rect">
            <a:avLst/>
          </a:prstGeom>
          <a:noFill/>
          <a:ln>
            <a:noFill/>
          </a:ln>
        </p:spPr>
      </p:pic>
      <p:pic>
        <p:nvPicPr>
          <p:cNvPr id="70" name="Google Shape;70;p14"/>
          <p:cNvPicPr preferRelativeResize="0"/>
          <p:nvPr/>
        </p:nvPicPr>
        <p:blipFill>
          <a:blip r:embed="rId3"/>
          <a:stretch>
            <a:fillRect/>
          </a:stretch>
        </p:blipFill>
        <p:spPr>
          <a:xfrm flipH="1">
            <a:off x="2229035" y="4215825"/>
            <a:ext cx="1912615" cy="831300"/>
          </a:xfrm>
          <a:prstGeom prst="rect">
            <a:avLst/>
          </a:prstGeom>
          <a:noFill/>
          <a:ln>
            <a:noFill/>
          </a:ln>
        </p:spPr>
      </p:pic>
      <p:sp>
        <p:nvSpPr>
          <p:cNvPr id="72" name="Google Shape;72;p14"/>
          <p:cNvSpPr/>
          <p:nvPr/>
        </p:nvSpPr>
        <p:spPr>
          <a:xfrm>
            <a:off x="2397760" y="2452370"/>
            <a:ext cx="1403985" cy="973455"/>
          </a:xfrm>
          <a:prstGeom prst="wedgeRoundRectCallout">
            <a:avLst>
              <a:gd name="adj1" fmla="val 33823"/>
              <a:gd name="adj2" fmla="val 142217"/>
              <a:gd name="adj3" fmla="val 0"/>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altLang="en-GB" sz="1900"/>
              <a:t>Prove it, Master.</a:t>
            </a:r>
            <a:r>
              <a:rPr lang="en-GB" sz="1900"/>
              <a:t> </a:t>
            </a:r>
            <a:endParaRPr sz="1900"/>
          </a:p>
        </p:txBody>
      </p:sp>
      <p:sp>
        <p:nvSpPr>
          <p:cNvPr id="73" name="Google Shape;73;p14"/>
          <p:cNvSpPr/>
          <p:nvPr/>
        </p:nvSpPr>
        <p:spPr>
          <a:xfrm>
            <a:off x="840450" y="4391775"/>
            <a:ext cx="1210500" cy="479400"/>
          </a:xfrm>
          <a:prstGeom prst="rightArrow">
            <a:avLst>
              <a:gd name="adj1" fmla="val 50000"/>
              <a:gd name="adj2" fmla="val 500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3.5</a:t>
            </a:r>
            <a:r>
              <a:rPr lang="en-GB"/>
              <a:t> kg</a:t>
            </a:r>
          </a:p>
        </p:txBody>
      </p:sp>
      <p:sp>
        <p:nvSpPr>
          <p:cNvPr id="71" name="Google Shape;71;p14"/>
          <p:cNvSpPr/>
          <p:nvPr/>
        </p:nvSpPr>
        <p:spPr>
          <a:xfrm>
            <a:off x="5573395" y="1217930"/>
            <a:ext cx="2169795" cy="1171575"/>
          </a:xfrm>
          <a:prstGeom prst="wedgeRoundRectCallout">
            <a:avLst>
              <a:gd name="adj1" fmla="val -46046"/>
              <a:gd name="adj2" fmla="val 97218"/>
              <a:gd name="adj3"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a:t>You are so fat!!!</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a:sym typeface="+mn-ea"/>
              </a:rPr>
            </a:br>
            <a:r>
              <a:rPr lang="en-GB">
                <a:sym typeface="+mn-ea"/>
              </a:rPr>
              <a:t>Interquartile Range (IQR)</a:t>
            </a:r>
            <a:br>
              <a:rPr lang="en-GB"/>
            </a:br>
            <a:endParaRPr lang="en-US"/>
          </a:p>
        </p:txBody>
      </p:sp>
      <p:sp>
        <p:nvSpPr>
          <p:cNvPr id="3" name="Content Placeholder 2"/>
          <p:cNvSpPr>
            <a:spLocks noGrp="1"/>
          </p:cNvSpPr>
          <p:nvPr>
            <p:ph sz="half" idx="1"/>
          </p:nvPr>
        </p:nvSpPr>
        <p:spPr>
          <a:xfrm>
            <a:off x="0" y="1000760"/>
            <a:ext cx="5111115" cy="5353685"/>
          </a:xfrm>
        </p:spPr>
        <p:txBody>
          <a:bodyPr/>
          <a:lstStyle/>
          <a:p>
            <a:r>
              <a:rPr lang="en-US" sz="2000"/>
              <a:t>For negative skewed distribution and positive skewed distribution IQR is different from Standard Normal Distributions IQR.</a:t>
            </a:r>
          </a:p>
          <a:p>
            <a:endParaRPr lang="en-US" sz="2000"/>
          </a:p>
        </p:txBody>
      </p:sp>
      <p:pic>
        <p:nvPicPr>
          <p:cNvPr id="232" name="Google Shape;232;p24"/>
          <p:cNvPicPr preferRelativeResize="0"/>
          <p:nvPr/>
        </p:nvPicPr>
        <p:blipFill>
          <a:blip r:embed="rId2"/>
          <a:stretch>
            <a:fillRect/>
          </a:stretch>
        </p:blipFill>
        <p:spPr>
          <a:xfrm>
            <a:off x="5410200" y="1067435"/>
            <a:ext cx="3515995" cy="3682365"/>
          </a:xfrm>
          <a:prstGeom prst="rect">
            <a:avLst/>
          </a:prstGeom>
          <a:noFill/>
          <a:ln>
            <a:noFill/>
          </a:ln>
        </p:spPr>
      </p:pic>
      <p:pic>
        <p:nvPicPr>
          <p:cNvPr id="152" name="Google Shape;152;p21"/>
          <p:cNvPicPr preferRelativeResize="0">
            <a:picLocks noGrp="1" noChangeAspect="1"/>
          </p:cNvPicPr>
          <p:nvPr>
            <p:ph sz="half" idx="2"/>
          </p:nvPr>
        </p:nvPicPr>
        <p:blipFill>
          <a:blip r:embed="rId3"/>
          <a:stretch>
            <a:fillRect/>
          </a:stretch>
        </p:blipFill>
        <p:spPr>
          <a:xfrm>
            <a:off x="433070" y="3429000"/>
            <a:ext cx="5085080" cy="2512695"/>
          </a:xfrm>
          <a:prstGeom prst="rect">
            <a:avLst/>
          </a:prstGeom>
          <a:noFill/>
          <a:ln>
            <a:noFill/>
          </a:ln>
        </p:spPr>
      </p:pic>
      <p:sp>
        <p:nvSpPr>
          <p:cNvPr id="153" name="Google Shape;153;p21"/>
          <p:cNvSpPr/>
          <p:nvPr/>
        </p:nvSpPr>
        <p:spPr>
          <a:xfrm>
            <a:off x="3859530" y="3060700"/>
            <a:ext cx="884555" cy="914400"/>
          </a:xfrm>
          <a:prstGeom prst="wedgeRectCallout">
            <a:avLst>
              <a:gd name="adj1" fmla="val -44999"/>
              <a:gd name="adj2" fmla="val 10646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Mistake In Dataset</a:t>
            </a:r>
          </a:p>
        </p:txBody>
      </p:sp>
      <p:sp>
        <p:nvSpPr>
          <p:cNvPr id="3" name="Content Placeholder 2"/>
          <p:cNvSpPr>
            <a:spLocks noGrp="1"/>
          </p:cNvSpPr>
          <p:nvPr>
            <p:ph idx="1"/>
          </p:nvPr>
        </p:nvSpPr>
        <p:spPr/>
        <p:txBody>
          <a:bodyPr/>
          <a:lstStyle/>
          <a:p>
            <a:pPr marL="0" lvl="0" indent="0" algn="l" rtl="0">
              <a:spcBef>
                <a:spcPts val="0"/>
              </a:spcBef>
              <a:spcAft>
                <a:spcPts val="0"/>
              </a:spcAft>
              <a:buNone/>
            </a:pPr>
            <a:r>
              <a:rPr lang="en-GB" dirty="0">
                <a:sym typeface="+mn-ea"/>
              </a:rPr>
              <a:t>If you have made a mistake while taking input...</a:t>
            </a:r>
            <a:endParaRPr lang="en-US"/>
          </a:p>
        </p:txBody>
      </p:sp>
      <p:pic>
        <p:nvPicPr>
          <p:cNvPr id="238" name="Google Shape;238;p25"/>
          <p:cNvPicPr preferRelativeResize="0"/>
          <p:nvPr/>
        </p:nvPicPr>
        <p:blipFill>
          <a:blip r:embed="rId2"/>
          <a:stretch>
            <a:fillRect/>
          </a:stretch>
        </p:blipFill>
        <p:spPr>
          <a:xfrm>
            <a:off x="4855500" y="2881500"/>
            <a:ext cx="3581400" cy="2495550"/>
          </a:xfrm>
          <a:prstGeom prst="rect">
            <a:avLst/>
          </a:prstGeom>
          <a:noFill/>
          <a:ln>
            <a:noFill/>
          </a:ln>
        </p:spPr>
      </p:pic>
      <p:pic>
        <p:nvPicPr>
          <p:cNvPr id="239" name="Google Shape;239;p25"/>
          <p:cNvPicPr preferRelativeResize="0"/>
          <p:nvPr/>
        </p:nvPicPr>
        <p:blipFill>
          <a:blip r:embed="rId3"/>
          <a:stretch>
            <a:fillRect/>
          </a:stretch>
        </p:blipFill>
        <p:spPr>
          <a:xfrm>
            <a:off x="311700" y="2047100"/>
            <a:ext cx="2177307" cy="3691475"/>
          </a:xfrm>
          <a:prstGeom prst="rect">
            <a:avLst/>
          </a:prstGeom>
          <a:noFill/>
          <a:ln>
            <a:noFill/>
          </a:ln>
        </p:spPr>
      </p:pic>
      <p:sp>
        <p:nvSpPr>
          <p:cNvPr id="240" name="Google Shape;240;p25"/>
          <p:cNvSpPr/>
          <p:nvPr/>
        </p:nvSpPr>
        <p:spPr>
          <a:xfrm>
            <a:off x="1917300" y="2343875"/>
            <a:ext cx="557100" cy="32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1" name="Google Shape;241;p25"/>
          <p:cNvSpPr/>
          <p:nvPr/>
        </p:nvSpPr>
        <p:spPr>
          <a:xfrm>
            <a:off x="3099250" y="2362175"/>
            <a:ext cx="1612200" cy="291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100"/>
              <a:t>You wrote 0.3</a:t>
            </a:r>
            <a:endParaRPr sz="1100"/>
          </a:p>
        </p:txBody>
      </p:sp>
      <p:cxnSp>
        <p:nvCxnSpPr>
          <p:cNvPr id="242" name="Google Shape;242;p25"/>
          <p:cNvCxnSpPr>
            <a:stCxn id="240" idx="3"/>
            <a:endCxn id="241" idx="1"/>
          </p:cNvCxnSpPr>
          <p:nvPr/>
        </p:nvCxnSpPr>
        <p:spPr>
          <a:xfrm>
            <a:off x="2474400" y="2507825"/>
            <a:ext cx="624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Identifying Mistakes</a:t>
            </a:r>
          </a:p>
        </p:txBody>
      </p:sp>
      <p:sp>
        <p:nvSpPr>
          <p:cNvPr id="3" name="Content Placeholder 2"/>
          <p:cNvSpPr>
            <a:spLocks noGrp="1"/>
          </p:cNvSpPr>
          <p:nvPr>
            <p:ph idx="1"/>
          </p:nvPr>
        </p:nvSpPr>
        <p:spPr/>
        <p:txBody>
          <a:bodyPr/>
          <a:lstStyle/>
          <a:p>
            <a:r>
              <a:rPr lang="en-US"/>
              <a:t>Boxplot gives us the mistaken or significant values  normally not expected.</a:t>
            </a:r>
          </a:p>
        </p:txBody>
      </p:sp>
      <p:pic>
        <p:nvPicPr>
          <p:cNvPr id="248" name="Google Shape;248;p26"/>
          <p:cNvPicPr preferRelativeResize="0"/>
          <p:nvPr/>
        </p:nvPicPr>
        <p:blipFill>
          <a:blip r:embed="rId2"/>
          <a:stretch>
            <a:fillRect/>
          </a:stretch>
        </p:blipFill>
        <p:spPr>
          <a:xfrm>
            <a:off x="1242150" y="2157663"/>
            <a:ext cx="5602875" cy="3501800"/>
          </a:xfrm>
          <a:prstGeom prst="rect">
            <a:avLst/>
          </a:prstGeom>
          <a:noFill/>
          <a:ln>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p:nvPr/>
        </p:nvSpPr>
        <p:spPr>
          <a:xfrm>
            <a:off x="87313" y="1060450"/>
            <a:ext cx="9015412" cy="830263"/>
          </a:xfrm>
          <a:prstGeom prst="rect">
            <a:avLst/>
          </a:prstGeom>
          <a:noFill/>
          <a:ln w="9525">
            <a:noFill/>
          </a:ln>
        </p:spPr>
        <p:txBody>
          <a:bodyPr>
            <a:spAutoFit/>
          </a:bodyPr>
          <a:lstStyle/>
          <a:p>
            <a:r>
              <a:rPr lang="en-US" altLang="zh-CN" dirty="0">
                <a:latin typeface="Times New Roman" panose="02020603050405020304" pitchFamily="18" charset="0"/>
              </a:rPr>
              <a:t>A classic CNN architecture would look something like this:</a:t>
            </a:r>
          </a:p>
          <a:p>
            <a:r>
              <a:rPr lang="en-US" altLang="zh-CN" b="1" dirty="0">
                <a:latin typeface="Times New Roman" panose="02020603050405020304" pitchFamily="18" charset="0"/>
              </a:rPr>
              <a:t>Input -&gt;Convolution -&gt;ReLU -&gt;Convolution -&gt;ReLU -&gt;Pooling -&gt;ReLU -&gt;Convolution -&gt;ReLU -&gt;Pooling -&gt;Fully Connected</a:t>
            </a:r>
            <a:endParaRPr lang="en-US" altLang="zh-CN" dirty="0">
              <a:latin typeface="Times New Roman" panose="02020603050405020304" pitchFamily="18" charset="0"/>
            </a:endParaRPr>
          </a:p>
        </p:txBody>
      </p:sp>
      <p:pic>
        <p:nvPicPr>
          <p:cNvPr id="25603" name="Picture 2" descr="https://miro.medium.com/max/1255/1*2SWb6CmxzbPZijmevFbe-g.jpeg"/>
          <p:cNvPicPr>
            <a:picLocks noChangeAspect="1"/>
          </p:cNvPicPr>
          <p:nvPr/>
        </p:nvPicPr>
        <p:blipFill>
          <a:blip r:embed="rId2"/>
          <a:stretch>
            <a:fillRect/>
          </a:stretch>
        </p:blipFill>
        <p:spPr>
          <a:xfrm>
            <a:off x="1027113" y="2428875"/>
            <a:ext cx="6673850" cy="3197225"/>
          </a:xfrm>
          <a:prstGeom prst="rect">
            <a:avLst/>
          </a:prstGeom>
          <a:noFill/>
          <a:ln w="9525">
            <a:noFill/>
          </a:ln>
        </p:spPr>
      </p:pic>
      <p:sp>
        <p:nvSpPr>
          <p:cNvPr id="25604" name="Rectangle 2"/>
          <p:cNvSpPr txBox="1"/>
          <p:nvPr/>
        </p:nvSpPr>
        <p:spPr>
          <a:xfrm>
            <a:off x="0" y="0"/>
            <a:ext cx="9144000" cy="836613"/>
          </a:xfrm>
          <a:prstGeom prst="rect">
            <a:avLst/>
          </a:prstGeom>
          <a:gradFill rotWithShape="0">
            <a:gsLst>
              <a:gs pos="0">
                <a:srgbClr val="D0D0D0"/>
              </a:gs>
              <a:gs pos="100000">
                <a:schemeClr val="bg1">
                  <a:alpha val="0"/>
                </a:schemeClr>
              </a:gs>
            </a:gsLst>
            <a:lin ang="0" scaled="1"/>
            <a:tileRect/>
          </a:gradFill>
          <a:ln w="9525">
            <a:noFill/>
          </a:ln>
        </p:spPr>
        <p:txBody>
          <a:bodyPr anchor="b" anchorCtr="0"/>
          <a:lstStyle/>
          <a:p>
            <a:pPr algn="ctr" eaLnBrk="1" fontAlgn="ctr" latinLnBrk="1" hangingPunct="1"/>
            <a:r>
              <a:rPr lang="en-IN" altLang="ko-KR" sz="3600" b="1" dirty="0">
                <a:solidFill>
                  <a:schemeClr val="bg2"/>
                </a:solidFill>
                <a:latin typeface="Calibri" panose="020F0502020204030204" pitchFamily="34" charset="0"/>
              </a:rPr>
              <a:t>A Typical CNN</a:t>
            </a:r>
            <a:endParaRPr lang="en-US" altLang="ko-KR" sz="3600" b="1" dirty="0">
              <a:solidFill>
                <a:schemeClr val="bg2"/>
              </a:solidFill>
              <a:latin typeface="Times New Roman" panose="02020603050405020304"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Outliers</a:t>
            </a:r>
          </a:p>
        </p:txBody>
      </p:sp>
      <p:sp>
        <p:nvSpPr>
          <p:cNvPr id="3" name="Content Placeholder 2"/>
          <p:cNvSpPr>
            <a:spLocks noGrp="1"/>
          </p:cNvSpPr>
          <p:nvPr>
            <p:ph idx="1"/>
          </p:nvPr>
        </p:nvSpPr>
        <p:spPr/>
        <p:txBody>
          <a:bodyPr/>
          <a:lstStyle/>
          <a:p>
            <a:r>
              <a:rPr lang="en-US" sz="1800"/>
              <a:t>An outlier is an observation that lies an abnormal distance from other values in a random sample from a population. </a:t>
            </a:r>
          </a:p>
        </p:txBody>
      </p:sp>
      <p:sp>
        <p:nvSpPr>
          <p:cNvPr id="254" name="Google Shape;254;p27"/>
          <p:cNvSpPr/>
          <p:nvPr/>
        </p:nvSpPr>
        <p:spPr>
          <a:xfrm>
            <a:off x="2005330" y="1703705"/>
            <a:ext cx="2378710" cy="64135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dirty="0"/>
              <a:t>value &lt; (Q1 - 1.5 x IQR)</a:t>
            </a:r>
            <a:endParaRPr dirty="0"/>
          </a:p>
        </p:txBody>
      </p:sp>
      <p:sp>
        <p:nvSpPr>
          <p:cNvPr id="255" name="Google Shape;255;p27"/>
          <p:cNvSpPr/>
          <p:nvPr/>
        </p:nvSpPr>
        <p:spPr>
          <a:xfrm>
            <a:off x="4782185" y="1704340"/>
            <a:ext cx="2420620" cy="654685"/>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a:t>value &gt; (Q3 + 1.5 x IQR)</a:t>
            </a:r>
          </a:p>
        </p:txBody>
      </p:sp>
      <p:pic>
        <p:nvPicPr>
          <p:cNvPr id="256" name="Google Shape;256;p27"/>
          <p:cNvPicPr preferRelativeResize="0"/>
          <p:nvPr/>
        </p:nvPicPr>
        <p:blipFill>
          <a:blip r:embed="rId2"/>
          <a:stretch>
            <a:fillRect/>
          </a:stretch>
        </p:blipFill>
        <p:spPr>
          <a:xfrm>
            <a:off x="1548750" y="2386813"/>
            <a:ext cx="6157425" cy="2100776"/>
          </a:xfrm>
          <a:prstGeom prst="rect">
            <a:avLst/>
          </a:prstGeom>
          <a:noFill/>
          <a:ln>
            <a:noFill/>
          </a:ln>
        </p:spPr>
      </p:pic>
      <p:cxnSp>
        <p:nvCxnSpPr>
          <p:cNvPr id="257" name="Google Shape;257;p27"/>
          <p:cNvCxnSpPr/>
          <p:nvPr/>
        </p:nvCxnSpPr>
        <p:spPr>
          <a:xfrm>
            <a:off x="1882425" y="3673613"/>
            <a:ext cx="8700" cy="20061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27"/>
          <p:cNvCxnSpPr/>
          <p:nvPr/>
        </p:nvCxnSpPr>
        <p:spPr>
          <a:xfrm>
            <a:off x="7275550" y="3612788"/>
            <a:ext cx="6600" cy="1854900"/>
          </a:xfrm>
          <a:prstGeom prst="straightConnector1">
            <a:avLst/>
          </a:prstGeom>
          <a:noFill/>
          <a:ln w="9525" cap="flat" cmpd="sng">
            <a:solidFill>
              <a:schemeClr val="dk2"/>
            </a:solidFill>
            <a:prstDash val="solid"/>
            <a:round/>
            <a:headEnd type="none" w="med" len="med"/>
            <a:tailEnd type="none" w="med" len="med"/>
          </a:ln>
        </p:spPr>
      </p:cxnSp>
      <p:sp>
        <p:nvSpPr>
          <p:cNvPr id="259" name="Google Shape;259;p27"/>
          <p:cNvSpPr txBox="1"/>
          <p:nvPr/>
        </p:nvSpPr>
        <p:spPr>
          <a:xfrm>
            <a:off x="424200" y="4206038"/>
            <a:ext cx="14226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a:solidFill>
                  <a:schemeClr val="dk1"/>
                </a:solidFill>
              </a:rPr>
              <a:t>Q1 - 1.5 x IQR</a:t>
            </a:r>
          </a:p>
        </p:txBody>
      </p:sp>
      <p:sp>
        <p:nvSpPr>
          <p:cNvPr id="260" name="Google Shape;260;p27"/>
          <p:cNvSpPr txBox="1"/>
          <p:nvPr/>
        </p:nvSpPr>
        <p:spPr>
          <a:xfrm>
            <a:off x="7328550" y="4206038"/>
            <a:ext cx="14226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a:solidFill>
                  <a:schemeClr val="dk1"/>
                </a:solidFill>
              </a:rPr>
              <a:t>Q3 + 1.5 x IQR</a:t>
            </a:r>
          </a:p>
        </p:txBody>
      </p:sp>
      <p:sp>
        <p:nvSpPr>
          <p:cNvPr id="261" name="Google Shape;261;p27"/>
          <p:cNvSpPr/>
          <p:nvPr/>
        </p:nvSpPr>
        <p:spPr>
          <a:xfrm>
            <a:off x="3033475" y="4684313"/>
            <a:ext cx="30225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cxnSp>
        <p:nvCxnSpPr>
          <p:cNvPr id="262" name="Google Shape;262;p27"/>
          <p:cNvCxnSpPr/>
          <p:nvPr/>
        </p:nvCxnSpPr>
        <p:spPr>
          <a:xfrm>
            <a:off x="3022475" y="4656863"/>
            <a:ext cx="0" cy="627600"/>
          </a:xfrm>
          <a:prstGeom prst="straightConnector1">
            <a:avLst/>
          </a:prstGeom>
          <a:noFill/>
          <a:ln w="9525" cap="flat" cmpd="sng">
            <a:solidFill>
              <a:schemeClr val="dk2"/>
            </a:solidFill>
            <a:prstDash val="solid"/>
            <a:round/>
            <a:headEnd type="none" w="med" len="med"/>
            <a:tailEnd type="none" w="med" len="med"/>
          </a:ln>
        </p:spPr>
      </p:cxnSp>
      <p:cxnSp>
        <p:nvCxnSpPr>
          <p:cNvPr id="263" name="Google Shape;263;p27"/>
          <p:cNvCxnSpPr/>
          <p:nvPr/>
        </p:nvCxnSpPr>
        <p:spPr>
          <a:xfrm>
            <a:off x="4634125" y="4676338"/>
            <a:ext cx="0" cy="627600"/>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p27"/>
          <p:cNvCxnSpPr/>
          <p:nvPr/>
        </p:nvCxnSpPr>
        <p:spPr>
          <a:xfrm>
            <a:off x="6055950" y="4668838"/>
            <a:ext cx="0" cy="6363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27"/>
          <p:cNvSpPr txBox="1"/>
          <p:nvPr/>
        </p:nvSpPr>
        <p:spPr>
          <a:xfrm flipH="1">
            <a:off x="3151742" y="4801313"/>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dirty="0">
                <a:solidFill>
                  <a:schemeClr val="dk1"/>
                </a:solidFill>
              </a:rPr>
              <a:t>25% of the dataset</a:t>
            </a:r>
            <a:endParaRPr dirty="0">
              <a:solidFill>
                <a:schemeClr val="dk1"/>
              </a:solidFill>
            </a:endParaRPr>
          </a:p>
        </p:txBody>
      </p:sp>
      <p:sp>
        <p:nvSpPr>
          <p:cNvPr id="266" name="Google Shape;266;p27"/>
          <p:cNvSpPr txBox="1"/>
          <p:nvPr/>
        </p:nvSpPr>
        <p:spPr>
          <a:xfrm flipH="1">
            <a:off x="4675642" y="4817638"/>
            <a:ext cx="13233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000">
                <a:solidFill>
                  <a:schemeClr val="dk1"/>
                </a:solidFill>
              </a:rPr>
              <a:t>25% of the dataset</a:t>
            </a:r>
            <a:endParaRPr>
              <a:solidFill>
                <a:schemeClr val="dk1"/>
              </a:solidFill>
            </a:endParaRPr>
          </a:p>
        </p:txBody>
      </p:sp>
      <p:cxnSp>
        <p:nvCxnSpPr>
          <p:cNvPr id="267" name="Google Shape;267;p27"/>
          <p:cNvCxnSpPr/>
          <p:nvPr/>
        </p:nvCxnSpPr>
        <p:spPr>
          <a:xfrm>
            <a:off x="3048400" y="5343963"/>
            <a:ext cx="0" cy="388800"/>
          </a:xfrm>
          <a:prstGeom prst="straightConnector1">
            <a:avLst/>
          </a:prstGeom>
          <a:noFill/>
          <a:ln w="9525" cap="flat" cmpd="sng">
            <a:solidFill>
              <a:schemeClr val="dk2"/>
            </a:solidFill>
            <a:prstDash val="solid"/>
            <a:round/>
            <a:headEnd type="none" w="med" len="med"/>
            <a:tailEnd type="none" w="med" len="med"/>
          </a:ln>
        </p:spPr>
      </p:cxnSp>
      <p:cxnSp>
        <p:nvCxnSpPr>
          <p:cNvPr id="268" name="Google Shape;268;p27"/>
          <p:cNvCxnSpPr/>
          <p:nvPr/>
        </p:nvCxnSpPr>
        <p:spPr>
          <a:xfrm>
            <a:off x="6042050" y="5343963"/>
            <a:ext cx="2400" cy="380100"/>
          </a:xfrm>
          <a:prstGeom prst="straightConnector1">
            <a:avLst/>
          </a:prstGeom>
          <a:noFill/>
          <a:ln w="9525" cap="flat" cmpd="sng">
            <a:solidFill>
              <a:schemeClr val="dk2"/>
            </a:solidFill>
            <a:prstDash val="solid"/>
            <a:round/>
            <a:headEnd type="none" w="med" len="med"/>
            <a:tailEnd type="none" w="med" len="med"/>
          </a:ln>
        </p:spPr>
      </p:cxnSp>
      <p:cxnSp>
        <p:nvCxnSpPr>
          <p:cNvPr id="269" name="Google Shape;269;p27"/>
          <p:cNvCxnSpPr/>
          <p:nvPr/>
        </p:nvCxnSpPr>
        <p:spPr>
          <a:xfrm>
            <a:off x="3045000" y="5423488"/>
            <a:ext cx="2996100" cy="0"/>
          </a:xfrm>
          <a:prstGeom prst="straightConnector1">
            <a:avLst/>
          </a:prstGeom>
          <a:noFill/>
          <a:ln w="9525" cap="flat" cmpd="sng">
            <a:solidFill>
              <a:schemeClr val="dk2"/>
            </a:solidFill>
            <a:prstDash val="solid"/>
            <a:round/>
            <a:headEnd type="triangle" w="med" len="med"/>
            <a:tailEnd type="triangle" w="med" len="med"/>
          </a:ln>
        </p:spPr>
      </p:cxnSp>
      <p:sp>
        <p:nvSpPr>
          <p:cNvPr id="270" name="Google Shape;270;p27"/>
          <p:cNvSpPr txBox="1"/>
          <p:nvPr/>
        </p:nvSpPr>
        <p:spPr>
          <a:xfrm>
            <a:off x="3376425" y="5423488"/>
            <a:ext cx="23289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a:t>Q3 - Q1</a:t>
            </a:r>
          </a:p>
        </p:txBody>
      </p:sp>
      <p:cxnSp>
        <p:nvCxnSpPr>
          <p:cNvPr id="271" name="Google Shape;271;p27"/>
          <p:cNvCxnSpPr/>
          <p:nvPr/>
        </p:nvCxnSpPr>
        <p:spPr>
          <a:xfrm rot="10800000" flipH="1">
            <a:off x="6066967" y="4967376"/>
            <a:ext cx="1224000" cy="1500"/>
          </a:xfrm>
          <a:prstGeom prst="straightConnector1">
            <a:avLst/>
          </a:prstGeom>
          <a:noFill/>
          <a:ln w="9525" cap="flat" cmpd="sng">
            <a:solidFill>
              <a:schemeClr val="dk2"/>
            </a:solidFill>
            <a:prstDash val="solid"/>
            <a:round/>
            <a:headEnd type="none" w="med" len="med"/>
            <a:tailEnd type="none" w="med" len="med"/>
          </a:ln>
        </p:spPr>
      </p:cxnSp>
      <p:cxnSp>
        <p:nvCxnSpPr>
          <p:cNvPr id="272" name="Google Shape;272;p27"/>
          <p:cNvCxnSpPr/>
          <p:nvPr/>
        </p:nvCxnSpPr>
        <p:spPr>
          <a:xfrm rot="10800000" flipH="1">
            <a:off x="1900100" y="4974463"/>
            <a:ext cx="1122300" cy="1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vert="horz" wrap="square" lIns="18000" tIns="10800" rIns="18000" bIns="10800" anchor="ctr" anchorCtr="1"/>
          <a:lstStyle/>
          <a:p>
            <a:pPr>
              <a:buNone/>
            </a:pPr>
            <a:r>
              <a:rPr dirty="0"/>
              <a:t>Mean Squared Error (MSE) </a:t>
            </a:r>
          </a:p>
        </p:txBody>
      </p:sp>
      <p:sp>
        <p:nvSpPr>
          <p:cNvPr id="64515" name="Content Placeholder 2"/>
          <p:cNvSpPr>
            <a:spLocks noGrp="1"/>
          </p:cNvSpPr>
          <p:nvPr>
            <p:ph sz="half" idx="1"/>
          </p:nvPr>
        </p:nvSpPr>
        <p:spPr>
          <a:xfrm>
            <a:off x="250825" y="1295400"/>
            <a:ext cx="5904230" cy="4572000"/>
          </a:xfrm>
        </p:spPr>
        <p:txBody>
          <a:bodyPr vert="horz" wrap="square" lIns="91440" tIns="45720" rIns="91440" bIns="45720" anchor="t" anchorCtr="0"/>
          <a:lstStyle/>
          <a:p>
            <a:pPr>
              <a:buSzPct val="60000"/>
            </a:pPr>
            <a:r>
              <a:rPr lang="en-US" sz="2000" dirty="0">
                <a:latin typeface="Times New Roman" panose="02020603050405020304" pitchFamily="18" charset="0"/>
                <a:ea typeface="+mn-ea"/>
                <a:cs typeface="Times New Roman" panose="02020603050405020304" pitchFamily="18" charset="0"/>
              </a:rPr>
              <a:t>W</a:t>
            </a:r>
            <a:r>
              <a:rPr sz="2000" dirty="0">
                <a:latin typeface="Times New Roman" panose="02020603050405020304" pitchFamily="18" charset="0"/>
                <a:ea typeface="+mn-ea"/>
                <a:cs typeface="Times New Roman" panose="02020603050405020304" pitchFamily="18" charset="0"/>
              </a:rPr>
              <a:t>e calculate the square of our error and then take it’s mean. This is a quadratic scoring method, meaning, the penalty is proportional to not the error (like in MAE), but to the square of the error, which gives relatively higher weight (penalty) to large errors/outliers, while smoothening the gradient for smaller errors</a:t>
            </a:r>
            <a:r>
              <a:rPr lang="en-US" sz="2000" dirty="0">
                <a:latin typeface="Times New Roman" panose="02020603050405020304" pitchFamily="18" charset="0"/>
                <a:ea typeface="+mn-ea"/>
                <a:cs typeface="Times New Roman" panose="02020603050405020304" pitchFamily="18" charset="0"/>
              </a:rPr>
              <a:t>.</a:t>
            </a:r>
          </a:p>
          <a:p>
            <a:pPr>
              <a:buSzPct val="60000"/>
            </a:pPr>
            <a:endParaRPr lang="en-US" sz="2000" dirty="0">
              <a:latin typeface="Times New Roman" panose="02020603050405020304" pitchFamily="18" charset="0"/>
              <a:ea typeface="+mn-ea"/>
              <a:cs typeface="Times New Roman" panose="02020603050405020304" pitchFamily="18" charset="0"/>
            </a:endParaRPr>
          </a:p>
          <a:p>
            <a:pPr>
              <a:buSzPct val="60000"/>
            </a:pPr>
            <a:endParaRPr lang="en-US" sz="2000" dirty="0">
              <a:latin typeface="Times New Roman" panose="02020603050405020304" pitchFamily="18" charset="0"/>
              <a:ea typeface="+mn-ea"/>
              <a:cs typeface="Times New Roman" panose="02020603050405020304" pitchFamily="18" charset="0"/>
            </a:endParaRPr>
          </a:p>
          <a:p>
            <a:pPr>
              <a:buSzPct val="60000"/>
            </a:pPr>
            <a:r>
              <a:rPr lang="en-US" sz="2000" dirty="0">
                <a:latin typeface="Times New Roman" panose="02020603050405020304" pitchFamily="18" charset="0"/>
                <a:ea typeface="+mn-ea"/>
                <a:cs typeface="Times New Roman" panose="02020603050405020304" pitchFamily="18" charset="0"/>
              </a:rPr>
              <a:t>MSE is also </a:t>
            </a:r>
            <a:r>
              <a:rPr lang="en-US" sz="2000" dirty="0">
                <a:solidFill>
                  <a:srgbClr val="0070C0"/>
                </a:solidFill>
                <a:latin typeface="Times New Roman" panose="02020603050405020304" pitchFamily="18" charset="0"/>
                <a:ea typeface="+mn-ea"/>
                <a:cs typeface="Times New Roman" panose="02020603050405020304" pitchFamily="18" charset="0"/>
              </a:rPr>
              <a:t>sensitive to outliers</a:t>
            </a:r>
            <a:r>
              <a:rPr lang="en-US" sz="2000" dirty="0">
                <a:latin typeface="Times New Roman" panose="02020603050405020304" pitchFamily="18" charset="0"/>
                <a:ea typeface="+mn-ea"/>
                <a:cs typeface="Times New Roman" panose="02020603050405020304" pitchFamily="18" charset="0"/>
              </a:rPr>
              <a:t>, i.e. outliers in data may impact our network more, as the loss for these will be considerably higher.</a:t>
            </a:r>
          </a:p>
          <a:p>
            <a:pPr>
              <a:buSzPct val="60000"/>
            </a:pPr>
            <a:endParaRPr lang="en-US" sz="2000" dirty="0">
              <a:latin typeface="Times New Roman" panose="02020603050405020304" pitchFamily="18" charset="0"/>
              <a:ea typeface="+mn-ea"/>
              <a:cs typeface="Times New Roman" panose="02020603050405020304" pitchFamily="18" charset="0"/>
            </a:endParaRPr>
          </a:p>
        </p:txBody>
      </p:sp>
      <p:pic>
        <p:nvPicPr>
          <p:cNvPr id="2" name="Content Placeholder 1" descr="1_tD7k9QCX7QdQFurcy8jVIw"/>
          <p:cNvPicPr>
            <a:picLocks noGrp="1" noChangeAspect="1"/>
          </p:cNvPicPr>
          <p:nvPr>
            <p:ph sz="half" idx="2"/>
          </p:nvPr>
        </p:nvPicPr>
        <p:blipFill>
          <a:blip r:embed="rId2"/>
          <a:stretch>
            <a:fillRect/>
          </a:stretch>
        </p:blipFill>
        <p:spPr>
          <a:xfrm>
            <a:off x="2485390" y="3277235"/>
            <a:ext cx="2249170" cy="865505"/>
          </a:xfrm>
          <a:prstGeom prst="rect">
            <a:avLst/>
          </a:prstGeom>
        </p:spPr>
      </p:pic>
      <p:pic>
        <p:nvPicPr>
          <p:cNvPr id="3" name="Picture 2" descr="1_1alssyRLNBz7CsPWUUAY_g"/>
          <p:cNvPicPr>
            <a:picLocks noChangeAspect="1"/>
          </p:cNvPicPr>
          <p:nvPr/>
        </p:nvPicPr>
        <p:blipFill>
          <a:blip r:embed="rId3"/>
          <a:stretch>
            <a:fillRect/>
          </a:stretch>
        </p:blipFill>
        <p:spPr>
          <a:xfrm>
            <a:off x="6031865" y="3496310"/>
            <a:ext cx="2971165" cy="2660015"/>
          </a:xfrm>
          <a:prstGeom prst="rect">
            <a:avLst/>
          </a:prstGeom>
        </p:spPr>
      </p:pic>
      <p:pic>
        <p:nvPicPr>
          <p:cNvPr id="4" name="Picture 3" descr="Mean-Square-Error"/>
          <p:cNvPicPr>
            <a:picLocks noChangeAspect="1"/>
          </p:cNvPicPr>
          <p:nvPr/>
        </p:nvPicPr>
        <p:blipFill>
          <a:blip r:embed="rId4"/>
          <a:stretch>
            <a:fillRect/>
          </a:stretch>
        </p:blipFill>
        <p:spPr>
          <a:xfrm>
            <a:off x="6248400" y="1067435"/>
            <a:ext cx="2724150" cy="2581275"/>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vert="horz" wrap="square" lIns="18000" tIns="10800" rIns="18000" bIns="10800" anchor="ctr" anchorCtr="1"/>
          <a:lstStyle/>
          <a:p>
            <a:pPr>
              <a:buNone/>
            </a:pPr>
            <a:r>
              <a:rPr dirty="0"/>
              <a:t>Root Mean Squared Error (RMSE) </a:t>
            </a:r>
          </a:p>
        </p:txBody>
      </p:sp>
      <p:sp>
        <p:nvSpPr>
          <p:cNvPr id="65539" name="Content Placeholder 2"/>
          <p:cNvSpPr>
            <a:spLocks noGrp="1"/>
          </p:cNvSpPr>
          <p:nvPr>
            <p:ph sz="half" idx="1"/>
          </p:nvPr>
        </p:nvSpPr>
        <p:spPr>
          <a:xfrm>
            <a:off x="250825" y="1295400"/>
            <a:ext cx="3689350" cy="4572000"/>
          </a:xfrm>
        </p:spPr>
        <p:txBody>
          <a:bodyPr vert="horz" wrap="square" lIns="91440" tIns="45720" rIns="91440" bIns="45720" anchor="t" anchorCtr="0"/>
          <a:lstStyle/>
          <a:p>
            <a:pPr>
              <a:buSzPct val="60000"/>
            </a:pPr>
            <a:r>
              <a:rPr lang="en-US" sz="2000" dirty="0">
                <a:latin typeface="Times New Roman" panose="02020603050405020304" pitchFamily="18" charset="0"/>
                <a:ea typeface="+mn-ea"/>
                <a:cs typeface="Times New Roman" panose="02020603050405020304" pitchFamily="18" charset="0"/>
              </a:rPr>
              <a:t>RMSE is just the square root of MSE, which means, it is again, a linear scoring method, but still better than MAE as it gives comparatively more weightage to larger errors.</a:t>
            </a:r>
          </a:p>
          <a:p>
            <a:pPr>
              <a:buSzPct val="60000"/>
            </a:pPr>
            <a:endParaRPr lang="en-US" sz="2000" dirty="0">
              <a:latin typeface="Times New Roman" panose="02020603050405020304" pitchFamily="18" charset="0"/>
              <a:ea typeface="+mn-ea"/>
              <a:cs typeface="Times New Roman" panose="02020603050405020304" pitchFamily="18" charset="0"/>
            </a:endParaRPr>
          </a:p>
          <a:p>
            <a:pPr>
              <a:buSzPct val="60000"/>
            </a:pPr>
            <a:endParaRPr lang="en-US" sz="2000" dirty="0">
              <a:latin typeface="Times New Roman" panose="02020603050405020304" pitchFamily="18" charset="0"/>
              <a:ea typeface="+mn-ea"/>
              <a:cs typeface="Times New Roman" panose="02020603050405020304" pitchFamily="18" charset="0"/>
            </a:endParaRPr>
          </a:p>
          <a:p>
            <a:pPr>
              <a:buSzPct val="60000"/>
            </a:pPr>
            <a:r>
              <a:rPr lang="en-US" sz="2000" dirty="0">
                <a:latin typeface="Times New Roman" panose="02020603050405020304" pitchFamily="18" charset="0"/>
                <a:ea typeface="+mn-ea"/>
                <a:cs typeface="Times New Roman" panose="02020603050405020304" pitchFamily="18" charset="0"/>
              </a:rPr>
              <a:t>RMSE is still a linear scoring function, so again, near minima, the gradient is sudden.</a:t>
            </a:r>
          </a:p>
        </p:txBody>
      </p:sp>
      <p:pic>
        <p:nvPicPr>
          <p:cNvPr id="2" name="Content Placeholder 1" descr="1_RSYTYpqyGDYWPmI0rD8zqA"/>
          <p:cNvPicPr>
            <a:picLocks noGrp="1" noChangeAspect="1"/>
          </p:cNvPicPr>
          <p:nvPr>
            <p:ph sz="half" idx="2"/>
          </p:nvPr>
        </p:nvPicPr>
        <p:blipFill>
          <a:blip r:embed="rId2"/>
          <a:stretch>
            <a:fillRect/>
          </a:stretch>
        </p:blipFill>
        <p:spPr>
          <a:xfrm>
            <a:off x="1524000" y="3095625"/>
            <a:ext cx="2658110" cy="871220"/>
          </a:xfrm>
          <a:prstGeom prst="rect">
            <a:avLst/>
          </a:prstGeom>
        </p:spPr>
      </p:pic>
      <p:pic>
        <p:nvPicPr>
          <p:cNvPr id="11" name="Picture 10" descr="1_fADKNrCC6-RqHSSSGmS_DA"/>
          <p:cNvPicPr>
            <a:picLocks noChangeAspect="1"/>
          </p:cNvPicPr>
          <p:nvPr/>
        </p:nvPicPr>
        <p:blipFill>
          <a:blip r:embed="rId3"/>
          <a:stretch>
            <a:fillRect/>
          </a:stretch>
        </p:blipFill>
        <p:spPr>
          <a:xfrm>
            <a:off x="3940175" y="1524635"/>
            <a:ext cx="4876800" cy="3657600"/>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vert="horz" wrap="square" lIns="18000" tIns="10800" rIns="18000" bIns="10800" anchor="ctr" anchorCtr="1"/>
          <a:lstStyle/>
          <a:p>
            <a:pPr>
              <a:buNone/>
            </a:pPr>
            <a:r>
              <a:rPr dirty="0"/>
              <a:t>MSE Vs MAE </a:t>
            </a:r>
          </a:p>
        </p:txBody>
      </p:sp>
      <p:sp>
        <p:nvSpPr>
          <p:cNvPr id="66563" name="Content Placeholder 2"/>
          <p:cNvSpPr>
            <a:spLocks noGrp="1"/>
          </p:cNvSpPr>
          <p:nvPr>
            <p:ph sz="half" idx="1"/>
          </p:nvPr>
        </p:nvSpPr>
        <p:spPr>
          <a:xfrm>
            <a:off x="142875" y="1009650"/>
            <a:ext cx="4739005" cy="5213350"/>
          </a:xfrm>
        </p:spPr>
        <p:txBody>
          <a:bodyPr vert="horz" wrap="square" lIns="91440" tIns="45720" rIns="91440" bIns="45720" anchor="t" anchorCtr="0"/>
          <a:lstStyle/>
          <a:p>
            <a:pPr marL="0" indent="0">
              <a:buSzPct val="60000"/>
              <a:buFont typeface="Wingdings" panose="05000000000000000000" charset="0"/>
              <a:buNone/>
            </a:pPr>
            <a:r>
              <a:rPr sz="2000" dirty="0">
                <a:solidFill>
                  <a:schemeClr val="tx2"/>
                </a:solidFill>
                <a:latin typeface="Times New Roman" panose="02020603050405020304" pitchFamily="18" charset="0"/>
                <a:ea typeface="+mn-ea"/>
                <a:cs typeface="Times New Roman" panose="02020603050405020304" pitchFamily="18" charset="0"/>
              </a:rPr>
              <a:t>MSE penalizes small errors</a:t>
            </a:r>
            <a:r>
              <a:rPr lang="en-US" sz="2000" dirty="0">
                <a:solidFill>
                  <a:schemeClr val="tx2"/>
                </a:solidFill>
                <a:latin typeface="Times New Roman" panose="02020603050405020304" pitchFamily="18" charset="0"/>
                <a:ea typeface="+mn-ea"/>
                <a:cs typeface="Times New Roman" panose="02020603050405020304" pitchFamily="18" charset="0"/>
              </a:rPr>
              <a:t>:</a:t>
            </a:r>
          </a:p>
          <a:p>
            <a:pPr marL="0" indent="0">
              <a:buSzPct val="60000"/>
              <a:buNone/>
            </a:pPr>
            <a:r>
              <a:rPr lang="en-US" sz="2000" dirty="0">
                <a:latin typeface="Times New Roman" panose="02020603050405020304" pitchFamily="18" charset="0"/>
                <a:ea typeface="+mn-ea"/>
                <a:cs typeface="Times New Roman" panose="02020603050405020304" pitchFamily="18" charset="0"/>
              </a:rPr>
              <a:t>In MSE, since each error is squared, it helps to penalize even small deviations in prediction when compared to MAE.</a:t>
            </a:r>
          </a:p>
          <a:p>
            <a:pPr>
              <a:buSzPct val="60000"/>
              <a:buFont typeface="Wingdings" panose="05000000000000000000" charset="0"/>
              <a:buChar char="Ø"/>
            </a:pPr>
            <a:r>
              <a:rPr lang="en-US" sz="2000" dirty="0">
                <a:latin typeface="Times New Roman" panose="02020603050405020304" pitchFamily="18" charset="0"/>
                <a:ea typeface="+mn-ea"/>
                <a:cs typeface="Times New Roman" panose="02020603050405020304" pitchFamily="18" charset="0"/>
              </a:rPr>
              <a:t>If your data is free from noise or outliers, then it is good to use MSE as it will rightly penalize the errors in prediction much better than MAE.</a:t>
            </a:r>
          </a:p>
          <a:p>
            <a:pPr marL="0" indent="0">
              <a:buSzPct val="60000"/>
              <a:buNone/>
            </a:pPr>
            <a:r>
              <a:rPr lang="en-US" sz="2000" dirty="0">
                <a:solidFill>
                  <a:schemeClr val="tx2"/>
                </a:solidFill>
                <a:latin typeface="Times New Roman" panose="02020603050405020304" pitchFamily="18" charset="0"/>
                <a:ea typeface="+mn-ea"/>
                <a:cs typeface="Times New Roman" panose="02020603050405020304" pitchFamily="18" charset="0"/>
              </a:rPr>
              <a:t>MSE has an adverse effect on Outliers:</a:t>
            </a:r>
          </a:p>
          <a:p>
            <a:pPr>
              <a:buSzPct val="60000"/>
              <a:buFont typeface="Wingdings" panose="05000000000000000000" charset="0"/>
              <a:buChar char="Ø"/>
            </a:pPr>
            <a:r>
              <a:rPr lang="en-US" sz="2000" dirty="0">
                <a:latin typeface="Times New Roman" panose="02020603050405020304" pitchFamily="18" charset="0"/>
                <a:ea typeface="+mn-ea"/>
                <a:cs typeface="Times New Roman" panose="02020603050405020304" pitchFamily="18" charset="0"/>
              </a:rPr>
              <a:t>If your data has noise or outliers, then overall MSE will be amplified which is not good. In this case, it is better to use MAE.</a:t>
            </a:r>
          </a:p>
          <a:p>
            <a:pPr marL="0" indent="0">
              <a:buSzPct val="60000"/>
              <a:buNone/>
            </a:pPr>
            <a:endParaRPr lang="en-US" sz="2000" dirty="0">
              <a:latin typeface="Times New Roman" panose="02020603050405020304" pitchFamily="18" charset="0"/>
              <a:ea typeface="+mn-ea"/>
              <a:cs typeface="Times New Roman" panose="02020603050405020304" pitchFamily="18" charset="0"/>
            </a:endParaRPr>
          </a:p>
        </p:txBody>
      </p:sp>
      <p:pic>
        <p:nvPicPr>
          <p:cNvPr id="2" name="Content Placeholder 1" descr="MSE-vs-MAE"/>
          <p:cNvPicPr>
            <a:picLocks noGrp="1" noChangeAspect="1"/>
          </p:cNvPicPr>
          <p:nvPr>
            <p:ph sz="half" idx="2"/>
          </p:nvPr>
        </p:nvPicPr>
        <p:blipFill>
          <a:blip r:embed="rId2"/>
          <a:stretch>
            <a:fillRect/>
          </a:stretch>
        </p:blipFill>
        <p:spPr>
          <a:xfrm>
            <a:off x="4876800" y="991235"/>
            <a:ext cx="4244975" cy="2432050"/>
          </a:xfrm>
          <a:prstGeom prst="rect">
            <a:avLst/>
          </a:prstGeom>
        </p:spPr>
      </p:pic>
      <p:pic>
        <p:nvPicPr>
          <p:cNvPr id="4" name="Picture 3" descr="MSE-vs-MAEOutliers-1"/>
          <p:cNvPicPr>
            <a:picLocks noChangeAspect="1"/>
          </p:cNvPicPr>
          <p:nvPr/>
        </p:nvPicPr>
        <p:blipFill>
          <a:blip r:embed="rId3"/>
          <a:stretch>
            <a:fillRect/>
          </a:stretch>
        </p:blipFill>
        <p:spPr>
          <a:xfrm>
            <a:off x="4907915" y="3577590"/>
            <a:ext cx="4182110" cy="2552700"/>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vert="horz" wrap="square" lIns="18000" tIns="10800" rIns="18000" bIns="10800" anchor="ctr" anchorCtr="1"/>
          <a:lstStyle/>
          <a:p>
            <a:pPr>
              <a:buNone/>
            </a:pPr>
            <a:r>
              <a:rPr dirty="0"/>
              <a:t>Huber Loss </a:t>
            </a:r>
          </a:p>
        </p:txBody>
      </p:sp>
      <p:sp>
        <p:nvSpPr>
          <p:cNvPr id="67587" name="Content Placeholder 2"/>
          <p:cNvSpPr>
            <a:spLocks noGrp="1"/>
          </p:cNvSpPr>
          <p:nvPr>
            <p:ph sz="half" idx="1"/>
          </p:nvPr>
        </p:nvSpPr>
        <p:spPr>
          <a:xfrm>
            <a:off x="250825" y="1000125"/>
            <a:ext cx="4317365" cy="5385435"/>
          </a:xfrm>
        </p:spPr>
        <p:txBody>
          <a:bodyPr vert="horz" wrap="square" lIns="91440" tIns="45720" rIns="91440" bIns="45720" anchor="t" anchorCtr="0"/>
          <a:lstStyle/>
          <a:p>
            <a:pPr>
              <a:buSzPct val="60000"/>
            </a:pPr>
            <a:r>
              <a:rPr sz="2000" dirty="0">
                <a:latin typeface="Times New Roman" panose="02020603050405020304" pitchFamily="18" charset="0"/>
                <a:ea typeface="+mn-ea"/>
                <a:cs typeface="Times New Roman" panose="02020603050405020304" pitchFamily="18" charset="0"/>
              </a:rPr>
              <a:t>Huber loss is a superb combination of linear as well as quadratic scoring methods. It has an additional hyperparameter delta (δ). Loss is linear for values above delta and quadratic below delta. This parameter is tunable according to your data, which makes the Huber loss special.</a:t>
            </a:r>
          </a:p>
          <a:p>
            <a:pPr>
              <a:buSzPct val="60000"/>
            </a:pPr>
            <a:endParaRPr sz="2000" dirty="0">
              <a:latin typeface="Times New Roman" panose="02020603050405020304" pitchFamily="18" charset="0"/>
              <a:ea typeface="+mn-ea"/>
              <a:cs typeface="Times New Roman" panose="02020603050405020304" pitchFamily="18" charset="0"/>
            </a:endParaRPr>
          </a:p>
          <a:p>
            <a:pPr>
              <a:buSzPct val="60000"/>
            </a:pPr>
            <a:endParaRPr sz="2000" dirty="0">
              <a:latin typeface="Times New Roman" panose="02020603050405020304" pitchFamily="18" charset="0"/>
              <a:ea typeface="+mn-ea"/>
              <a:cs typeface="Times New Roman" panose="02020603050405020304" pitchFamily="18" charset="0"/>
            </a:endParaRPr>
          </a:p>
          <a:p>
            <a:pPr>
              <a:buSzPct val="60000"/>
            </a:pPr>
            <a:r>
              <a:rPr sz="2000" dirty="0">
                <a:latin typeface="Times New Roman" panose="02020603050405020304" pitchFamily="18" charset="0"/>
                <a:ea typeface="+mn-ea"/>
                <a:cs typeface="Times New Roman" panose="02020603050405020304" pitchFamily="18" charset="0"/>
              </a:rPr>
              <a:t>Due to additional conditionals and comparisons, Huber loss is comparatively expensive in terms of computations, especially if your dataset is large.</a:t>
            </a:r>
          </a:p>
        </p:txBody>
      </p:sp>
      <p:pic>
        <p:nvPicPr>
          <p:cNvPr id="2" name="Content Placeholder 1" descr="1_2QDciI--0L5Zqd8UXgXaWg"/>
          <p:cNvPicPr>
            <a:picLocks noGrp="1" noChangeAspect="1"/>
          </p:cNvPicPr>
          <p:nvPr>
            <p:ph sz="half" idx="2"/>
          </p:nvPr>
        </p:nvPicPr>
        <p:blipFill>
          <a:blip r:embed="rId2"/>
          <a:stretch>
            <a:fillRect/>
          </a:stretch>
        </p:blipFill>
        <p:spPr>
          <a:xfrm>
            <a:off x="1295400" y="3733800"/>
            <a:ext cx="2991485" cy="785495"/>
          </a:xfrm>
          <a:prstGeom prst="rect">
            <a:avLst/>
          </a:prstGeom>
        </p:spPr>
      </p:pic>
      <p:pic>
        <p:nvPicPr>
          <p:cNvPr id="4" name="Picture 3" descr="1_gTUzf_mRdIPPZ96Qi5qrgw"/>
          <p:cNvPicPr>
            <a:picLocks noChangeAspect="1"/>
          </p:cNvPicPr>
          <p:nvPr/>
        </p:nvPicPr>
        <p:blipFill>
          <a:blip r:embed="rId3"/>
          <a:stretch>
            <a:fillRect/>
          </a:stretch>
        </p:blipFill>
        <p:spPr>
          <a:xfrm>
            <a:off x="4644390" y="1448435"/>
            <a:ext cx="4423410" cy="3317875"/>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vert="horz" wrap="square" lIns="18000" tIns="10800" rIns="18000" bIns="10800" anchor="ctr" anchorCtr="1"/>
          <a:lstStyle/>
          <a:p>
            <a:pPr>
              <a:buNone/>
            </a:pPr>
            <a:r>
              <a:rPr dirty="0"/>
              <a:t>Log-Cosh Loss</a:t>
            </a:r>
          </a:p>
        </p:txBody>
      </p:sp>
      <p:sp>
        <p:nvSpPr>
          <p:cNvPr id="68611" name="Content Placeholder 2"/>
          <p:cNvSpPr>
            <a:spLocks noGrp="1"/>
          </p:cNvSpPr>
          <p:nvPr>
            <p:ph sz="half" idx="1"/>
          </p:nvPr>
        </p:nvSpPr>
        <p:spPr/>
        <p:txBody>
          <a:bodyPr vert="horz" wrap="square" lIns="91440" tIns="45720" rIns="91440" bIns="45720" anchor="t" anchorCtr="0"/>
          <a:lstStyle/>
          <a:p>
            <a:pPr>
              <a:buSzPct val="60000"/>
            </a:pPr>
            <a:r>
              <a:rPr sz="2000" dirty="0">
                <a:latin typeface="Times New Roman" panose="02020603050405020304" pitchFamily="18" charset="0"/>
                <a:ea typeface="+mn-ea"/>
                <a:cs typeface="Times New Roman" panose="02020603050405020304" pitchFamily="18" charset="0"/>
              </a:rPr>
              <a:t>Graphically, Log-cosh is quite similar to Huber loss as it is also a combination of linear and quadratic scorings.</a:t>
            </a:r>
          </a:p>
          <a:p>
            <a:pPr>
              <a:buSzPct val="60000"/>
            </a:pPr>
            <a:r>
              <a:rPr sz="2000" dirty="0">
                <a:latin typeface="Times New Roman" panose="02020603050405020304" pitchFamily="18" charset="0"/>
                <a:ea typeface="+mn-ea"/>
                <a:cs typeface="Times New Roman" panose="02020603050405020304" pitchFamily="18" charset="0"/>
              </a:rPr>
              <a:t>One difference that sets this apart is that it is </a:t>
            </a:r>
            <a:r>
              <a:rPr sz="2000" b="1" dirty="0">
                <a:latin typeface="Times New Roman" panose="02020603050405020304" pitchFamily="18" charset="0"/>
                <a:ea typeface="+mn-ea"/>
                <a:cs typeface="Times New Roman" panose="02020603050405020304" pitchFamily="18" charset="0"/>
              </a:rPr>
              <a:t>double differentiable</a:t>
            </a:r>
            <a:r>
              <a:rPr sz="2000" dirty="0">
                <a:latin typeface="Times New Roman" panose="02020603050405020304" pitchFamily="18" charset="0"/>
                <a:ea typeface="+mn-ea"/>
                <a:cs typeface="Times New Roman" panose="02020603050405020304" pitchFamily="18" charset="0"/>
              </a:rPr>
              <a:t>. Some optimization algorithms like </a:t>
            </a:r>
            <a:r>
              <a:rPr sz="2000" dirty="0">
                <a:solidFill>
                  <a:schemeClr val="tx2"/>
                </a:solidFill>
                <a:latin typeface="Times New Roman" panose="02020603050405020304" pitchFamily="18" charset="0"/>
                <a:ea typeface="+mn-ea"/>
                <a:cs typeface="Times New Roman" panose="02020603050405020304" pitchFamily="18" charset="0"/>
              </a:rPr>
              <a:t>XGBoost prefer</a:t>
            </a:r>
            <a:r>
              <a:rPr sz="2000" dirty="0">
                <a:latin typeface="Times New Roman" panose="02020603050405020304" pitchFamily="18" charset="0"/>
                <a:ea typeface="+mn-ea"/>
                <a:cs typeface="Times New Roman" panose="02020603050405020304" pitchFamily="18" charset="0"/>
              </a:rPr>
              <a:t> such functions over Huber, which is differentiable only once</a:t>
            </a:r>
          </a:p>
          <a:p>
            <a:pPr>
              <a:buSzPct val="60000"/>
            </a:pPr>
            <a:endParaRPr sz="2000" dirty="0">
              <a:latin typeface="Times New Roman" panose="02020603050405020304" pitchFamily="18" charset="0"/>
              <a:ea typeface="+mn-ea"/>
              <a:cs typeface="Times New Roman" panose="02020603050405020304" pitchFamily="18" charset="0"/>
            </a:endParaRPr>
          </a:p>
          <a:p>
            <a:pPr>
              <a:buSzPct val="60000"/>
            </a:pPr>
            <a:endParaRPr sz="2000" dirty="0">
              <a:latin typeface="Times New Roman" panose="02020603050405020304" pitchFamily="18" charset="0"/>
              <a:ea typeface="+mn-ea"/>
              <a:cs typeface="Times New Roman" panose="02020603050405020304" pitchFamily="18" charset="0"/>
            </a:endParaRPr>
          </a:p>
          <a:p>
            <a:pPr marL="0" indent="0">
              <a:buSzPct val="60000"/>
              <a:buNone/>
            </a:pPr>
            <a:r>
              <a:rPr sz="2000" dirty="0">
                <a:latin typeface="Times New Roman" panose="02020603050405020304" pitchFamily="18" charset="0"/>
                <a:ea typeface="+mn-ea"/>
                <a:cs typeface="Times New Roman" panose="02020603050405020304" pitchFamily="18" charset="0"/>
              </a:rPr>
              <a:t>Where, p = predicted value and t = true value.</a:t>
            </a:r>
          </a:p>
        </p:txBody>
      </p:sp>
      <p:pic>
        <p:nvPicPr>
          <p:cNvPr id="2" name="Content Placeholder 1" descr="1_E1rPO9300Z5eVcvugahskQ"/>
          <p:cNvPicPr>
            <a:picLocks noGrp="1" noChangeAspect="1"/>
          </p:cNvPicPr>
          <p:nvPr>
            <p:ph sz="half" idx="2"/>
          </p:nvPr>
        </p:nvPicPr>
        <p:blipFill>
          <a:blip r:embed="rId2"/>
          <a:stretch>
            <a:fillRect/>
          </a:stretch>
        </p:blipFill>
        <p:spPr>
          <a:xfrm>
            <a:off x="914400" y="4495800"/>
            <a:ext cx="3234690" cy="710565"/>
          </a:xfrm>
          <a:prstGeom prst="rect">
            <a:avLst/>
          </a:prstGeom>
        </p:spPr>
      </p:pic>
      <p:pic>
        <p:nvPicPr>
          <p:cNvPr id="3" name="Picture 2" descr="1_3RVxHIFfoW1DldDVq0wulA"/>
          <p:cNvPicPr>
            <a:picLocks noChangeAspect="1"/>
          </p:cNvPicPr>
          <p:nvPr/>
        </p:nvPicPr>
        <p:blipFill>
          <a:blip r:embed="rId3"/>
          <a:stretch>
            <a:fillRect/>
          </a:stretch>
        </p:blipFill>
        <p:spPr>
          <a:xfrm>
            <a:off x="4495800" y="1372235"/>
            <a:ext cx="4521835" cy="3391535"/>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vert="horz" wrap="square" lIns="18000" tIns="10800" rIns="18000" bIns="10800" anchor="ctr" anchorCtr="1"/>
          <a:lstStyle/>
          <a:p>
            <a:pPr>
              <a:buNone/>
            </a:pPr>
            <a:r>
              <a:rPr dirty="0"/>
              <a:t>Cost functions for Classification problems</a:t>
            </a:r>
          </a:p>
        </p:txBody>
      </p:sp>
      <p:sp>
        <p:nvSpPr>
          <p:cNvPr id="69635" name="Content Placeholder 2"/>
          <p:cNvSpPr>
            <a:spLocks noGrp="1"/>
          </p:cNvSpPr>
          <p:nvPr>
            <p:ph sz="half" idx="1"/>
          </p:nvPr>
        </p:nvSpPr>
        <p:spPr>
          <a:xfrm>
            <a:off x="250825" y="991870"/>
            <a:ext cx="4244975" cy="4875530"/>
          </a:xfrm>
        </p:spPr>
        <p:txBody>
          <a:bodyPr vert="horz" wrap="square" lIns="91440" tIns="45720" rIns="91440" bIns="45720" anchor="t" anchorCtr="0"/>
          <a:lstStyle/>
          <a:p>
            <a:pPr marL="0" indent="0">
              <a:buSzPct val="60000"/>
              <a:buNone/>
            </a:pPr>
            <a:r>
              <a:rPr sz="2000" dirty="0">
                <a:latin typeface="Times New Roman" panose="02020603050405020304" pitchFamily="18" charset="0"/>
                <a:ea typeface="+mn-ea"/>
                <a:cs typeface="Times New Roman" panose="02020603050405020304" pitchFamily="18" charset="0"/>
              </a:rPr>
              <a:t>Cross Entropy Intuition</a:t>
            </a:r>
            <a:r>
              <a:rPr lang="en-US" sz="2000" dirty="0">
                <a:latin typeface="Times New Roman" panose="02020603050405020304" pitchFamily="18" charset="0"/>
                <a:ea typeface="+mn-ea"/>
                <a:cs typeface="Times New Roman" panose="02020603050405020304" pitchFamily="18" charset="0"/>
              </a:rPr>
              <a:t>:</a:t>
            </a:r>
          </a:p>
          <a:p>
            <a:pPr>
              <a:buSzPct val="60000"/>
              <a:buFont typeface="Wingdings" panose="05000000000000000000" charset="0"/>
              <a:buChar char="Ø"/>
            </a:pPr>
            <a:r>
              <a:rPr lang="en-US" sz="2000" dirty="0">
                <a:latin typeface="Times New Roman" panose="02020603050405020304" pitchFamily="18" charset="0"/>
                <a:ea typeface="+mn-ea"/>
                <a:cs typeface="Times New Roman" panose="02020603050405020304" pitchFamily="18" charset="0"/>
              </a:rPr>
              <a:t>Cross Entropy can be considered as a way to measure the distance between two probability distributions. </a:t>
            </a:r>
          </a:p>
          <a:p>
            <a:pPr>
              <a:buSzPct val="60000"/>
              <a:buFont typeface="Wingdings" panose="05000000000000000000" charset="0"/>
              <a:buChar char="Ø"/>
            </a:pPr>
            <a:r>
              <a:rPr lang="en-US" sz="2000" dirty="0">
                <a:latin typeface="Times New Roman" panose="02020603050405020304" pitchFamily="18" charset="0"/>
                <a:ea typeface="+mn-ea"/>
                <a:cs typeface="Times New Roman" panose="02020603050405020304" pitchFamily="18" charset="0"/>
              </a:rPr>
              <a:t>Cross entropy is a tool to calculate how much far is the predicted probability distribution from the actual one.</a:t>
            </a:r>
          </a:p>
          <a:p>
            <a:pPr marL="0" indent="0">
              <a:buSzPct val="60000"/>
              <a:buFont typeface="Wingdings" panose="05000000000000000000" charset="0"/>
              <a:buNone/>
            </a:pPr>
            <a:endParaRPr lang="en-US" sz="2000" dirty="0">
              <a:latin typeface="Times New Roman" panose="02020603050405020304" pitchFamily="18" charset="0"/>
              <a:ea typeface="+mn-ea"/>
              <a:cs typeface="Times New Roman" panose="02020603050405020304" pitchFamily="18" charset="0"/>
            </a:endParaRPr>
          </a:p>
        </p:txBody>
      </p:sp>
      <p:pic>
        <p:nvPicPr>
          <p:cNvPr id="2" name="Content Placeholder 1" descr="Annotation 2021-09-01 155124"/>
          <p:cNvPicPr>
            <a:picLocks noGrp="1" noChangeAspect="1"/>
          </p:cNvPicPr>
          <p:nvPr>
            <p:ph sz="half" idx="2"/>
          </p:nvPr>
        </p:nvPicPr>
        <p:blipFill>
          <a:blip r:embed="rId2"/>
          <a:stretch>
            <a:fillRect/>
          </a:stretch>
        </p:blipFill>
        <p:spPr>
          <a:xfrm>
            <a:off x="533400" y="4343400"/>
            <a:ext cx="3832860" cy="685800"/>
          </a:xfrm>
          <a:prstGeom prst="rect">
            <a:avLst/>
          </a:prstGeom>
        </p:spPr>
      </p:pic>
      <p:pic>
        <p:nvPicPr>
          <p:cNvPr id="3" name="Picture 2" descr="Cross-Entropy-Explanation"/>
          <p:cNvPicPr>
            <a:picLocks noChangeAspect="1"/>
          </p:cNvPicPr>
          <p:nvPr/>
        </p:nvPicPr>
        <p:blipFill>
          <a:blip r:embed="rId3"/>
          <a:stretch>
            <a:fillRect/>
          </a:stretch>
        </p:blipFill>
        <p:spPr>
          <a:xfrm>
            <a:off x="4572000" y="1054100"/>
            <a:ext cx="4526915" cy="5163820"/>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vert="horz" wrap="square" lIns="18000" tIns="10800" rIns="18000" bIns="10800" anchor="ctr" anchorCtr="1"/>
          <a:lstStyle/>
          <a:p>
            <a:pPr>
              <a:buNone/>
            </a:pPr>
            <a:r>
              <a:rPr dirty="0"/>
              <a:t>Binary Cross Entropy Loss</a:t>
            </a:r>
          </a:p>
        </p:txBody>
      </p:sp>
      <p:sp>
        <p:nvSpPr>
          <p:cNvPr id="70659" name="Content Placeholder 2"/>
          <p:cNvSpPr>
            <a:spLocks noGrp="1"/>
          </p:cNvSpPr>
          <p:nvPr>
            <p:ph sz="half" idx="1"/>
          </p:nvPr>
        </p:nvSpPr>
        <p:spPr>
          <a:xfrm>
            <a:off x="250825" y="1295400"/>
            <a:ext cx="4344670" cy="5010785"/>
          </a:xfrm>
        </p:spPr>
        <p:txBody>
          <a:bodyPr vert="horz" wrap="square" lIns="91440" tIns="45720" rIns="91440" bIns="45720" anchor="t" anchorCtr="0"/>
          <a:lstStyle/>
          <a:p>
            <a:pPr>
              <a:buSzPct val="60000"/>
            </a:pPr>
            <a:r>
              <a:rPr sz="2000" dirty="0">
                <a:latin typeface="Times New Roman" panose="02020603050405020304" pitchFamily="18" charset="0"/>
                <a:ea typeface="+mn-ea"/>
                <a:cs typeface="Times New Roman" panose="02020603050405020304" pitchFamily="18" charset="0"/>
              </a:rPr>
              <a:t>A greater value of entropy for a probability distribution indicates a greater uncertainty in the distribution. Likewise, a smaller value indicates a more certain distribution.</a:t>
            </a:r>
          </a:p>
          <a:p>
            <a:pPr>
              <a:buSzPct val="60000"/>
            </a:pPr>
            <a:r>
              <a:rPr sz="2000" dirty="0">
                <a:latin typeface="Times New Roman" panose="02020603050405020304" pitchFamily="18" charset="0"/>
                <a:ea typeface="+mn-ea"/>
                <a:cs typeface="Times New Roman" panose="02020603050405020304" pitchFamily="18" charset="0"/>
              </a:rPr>
              <a:t>This makes binary cross-entropy suitable as a loss function – you want to minimize its value. </a:t>
            </a:r>
          </a:p>
          <a:p>
            <a:pPr>
              <a:buSzPct val="60000"/>
              <a:buFont typeface="Wingdings" panose="05000000000000000000" charset="0"/>
              <a:buChar char="Ø"/>
            </a:pPr>
            <a:r>
              <a:rPr lang="en-US" sz="2000" dirty="0">
                <a:latin typeface="Times New Roman" panose="02020603050405020304" pitchFamily="18" charset="0"/>
                <a:ea typeface="+mn-ea"/>
                <a:cs typeface="Times New Roman" panose="02020603050405020304" pitchFamily="18" charset="0"/>
              </a:rPr>
              <a:t> Now, let’s assign some colors to our points: red and green. These are our labels.</a:t>
            </a:r>
          </a:p>
          <a:p>
            <a:pPr marL="0" indent="0">
              <a:buSzPct val="60000"/>
              <a:buNone/>
            </a:pPr>
            <a:endParaRPr sz="2000" dirty="0">
              <a:latin typeface="Times New Roman" panose="02020603050405020304" pitchFamily="18" charset="0"/>
              <a:ea typeface="+mn-ea"/>
              <a:cs typeface="Times New Roman" panose="02020603050405020304" pitchFamily="18" charset="0"/>
            </a:endParaRPr>
          </a:p>
          <a:p>
            <a:pPr marL="0" indent="0">
              <a:buSzPct val="60000"/>
              <a:buNone/>
            </a:pPr>
            <a:endParaRPr sz="2000" dirty="0">
              <a:latin typeface="Times New Roman" panose="02020603050405020304" pitchFamily="18" charset="0"/>
              <a:ea typeface="+mn-ea"/>
              <a:cs typeface="Times New Roman" panose="02020603050405020304" pitchFamily="18" charset="0"/>
            </a:endParaRPr>
          </a:p>
        </p:txBody>
      </p:sp>
      <p:pic>
        <p:nvPicPr>
          <p:cNvPr id="4" name="Content Placeholder 3" descr="1_zdmnljReyuOb6_h6luMaNw"/>
          <p:cNvPicPr>
            <a:picLocks noGrp="1" noChangeAspect="1"/>
          </p:cNvPicPr>
          <p:nvPr>
            <p:ph sz="half" idx="2"/>
          </p:nvPr>
        </p:nvPicPr>
        <p:blipFill>
          <a:blip r:embed="rId2"/>
          <a:stretch>
            <a:fillRect/>
          </a:stretch>
        </p:blipFill>
        <p:spPr>
          <a:xfrm>
            <a:off x="4724400" y="1372235"/>
            <a:ext cx="4244975" cy="725805"/>
          </a:xfrm>
          <a:prstGeom prst="rect">
            <a:avLst/>
          </a:prstGeom>
        </p:spPr>
      </p:pic>
      <p:pic>
        <p:nvPicPr>
          <p:cNvPr id="5" name="Picture 4" descr="log-loss.jpg (1)"/>
          <p:cNvPicPr>
            <a:picLocks noChangeAspect="1"/>
          </p:cNvPicPr>
          <p:nvPr/>
        </p:nvPicPr>
        <p:blipFill>
          <a:blip r:embed="rId3"/>
          <a:stretch>
            <a:fillRect/>
          </a:stretch>
        </p:blipFill>
        <p:spPr>
          <a:xfrm>
            <a:off x="609600" y="5181600"/>
            <a:ext cx="3747135" cy="885825"/>
          </a:xfrm>
          <a:prstGeom prst="rect">
            <a:avLst/>
          </a:prstGeom>
        </p:spPr>
      </p:pic>
      <p:pic>
        <p:nvPicPr>
          <p:cNvPr id="6" name="Picture 5" descr="1_5T7AYwKH_9InxK9gc4n5hA"/>
          <p:cNvPicPr>
            <a:picLocks noChangeAspect="1"/>
          </p:cNvPicPr>
          <p:nvPr/>
        </p:nvPicPr>
        <p:blipFill>
          <a:blip r:embed="rId4"/>
          <a:stretch>
            <a:fillRect/>
          </a:stretch>
        </p:blipFill>
        <p:spPr>
          <a:xfrm>
            <a:off x="4734560" y="2210435"/>
            <a:ext cx="4234815" cy="1351915"/>
          </a:xfrm>
          <a:prstGeom prst="rect">
            <a:avLst/>
          </a:prstGeom>
        </p:spPr>
      </p:pic>
      <p:pic>
        <p:nvPicPr>
          <p:cNvPr id="7" name="Picture 6" descr="1_72oORljVj0UjFFHLy1rJyA"/>
          <p:cNvPicPr>
            <a:picLocks noChangeAspect="1"/>
          </p:cNvPicPr>
          <p:nvPr/>
        </p:nvPicPr>
        <p:blipFill>
          <a:blip r:embed="rId5"/>
          <a:stretch>
            <a:fillRect/>
          </a:stretch>
        </p:blipFill>
        <p:spPr>
          <a:xfrm>
            <a:off x="4785360" y="3628390"/>
            <a:ext cx="4133850" cy="2419350"/>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Support Vector Machine</a:t>
            </a:r>
          </a:p>
        </p:txBody>
      </p:sp>
      <p:sp>
        <p:nvSpPr>
          <p:cNvPr id="3" name="Content Placeholder 2"/>
          <p:cNvSpPr>
            <a:spLocks noGrp="1"/>
          </p:cNvSpPr>
          <p:nvPr>
            <p:ph sz="half" idx="1"/>
          </p:nvPr>
        </p:nvSpPr>
        <p:spPr>
          <a:xfrm>
            <a:off x="250825" y="934085"/>
            <a:ext cx="4244975" cy="5563870"/>
          </a:xfrm>
        </p:spPr>
        <p:txBody>
          <a:bodyPr/>
          <a:lstStyle/>
          <a:p>
            <a:r>
              <a:rPr lang="en-US" sz="2400"/>
              <a:t>SVM is a supervised machine learning algorithm that can be used for classification or regression problems.</a:t>
            </a:r>
          </a:p>
          <a:p>
            <a:endParaRPr lang="en-US" sz="2400"/>
          </a:p>
          <a:p>
            <a:r>
              <a:rPr lang="en-US" sz="2400"/>
              <a:t>It does some extremely complex data transformations, then figures out how to separate your data based on the labels or outputs you’ve defined</a:t>
            </a:r>
          </a:p>
        </p:txBody>
      </p:sp>
      <p:pic>
        <p:nvPicPr>
          <p:cNvPr id="5" name="Content Placeholder 4" descr="241678579_1193120781165421_6586252240507589320_n"/>
          <p:cNvPicPr>
            <a:picLocks noGrp="1" noChangeAspect="1"/>
          </p:cNvPicPr>
          <p:nvPr>
            <p:ph sz="half" idx="2"/>
          </p:nvPr>
        </p:nvPicPr>
        <p:blipFill>
          <a:blip r:embed="rId2"/>
          <a:stretch>
            <a:fillRect/>
          </a:stretch>
        </p:blipFill>
        <p:spPr>
          <a:xfrm>
            <a:off x="4698365" y="1287145"/>
            <a:ext cx="3789680" cy="3832860"/>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sym typeface="+mn-ea"/>
              </a:rPr>
            </a:br>
            <a:r>
              <a:rPr lang="en-US">
                <a:sym typeface="+mn-ea"/>
              </a:rPr>
              <a:t>Hyperplane</a:t>
            </a:r>
            <a:br>
              <a:rPr lang="en-US"/>
            </a:br>
            <a:endParaRPr lang="en-US"/>
          </a:p>
        </p:txBody>
      </p:sp>
      <p:sp>
        <p:nvSpPr>
          <p:cNvPr id="3" name="Content Placeholder 2"/>
          <p:cNvSpPr>
            <a:spLocks noGrp="1"/>
          </p:cNvSpPr>
          <p:nvPr>
            <p:ph sz="half" idx="1"/>
          </p:nvPr>
        </p:nvSpPr>
        <p:spPr>
          <a:xfrm>
            <a:off x="0" y="879475"/>
            <a:ext cx="4495800" cy="4987925"/>
          </a:xfrm>
        </p:spPr>
        <p:txBody>
          <a:bodyPr/>
          <a:lstStyle/>
          <a:p>
            <a:pPr marL="0" indent="0">
              <a:buNone/>
            </a:pPr>
            <a:endParaRPr lang="en-US" sz="2400"/>
          </a:p>
          <a:p>
            <a:pPr>
              <a:buFont typeface="Wingdings" panose="05000000000000000000" charset="0"/>
              <a:buChar char="v"/>
            </a:pPr>
            <a:r>
              <a:rPr lang="en-US" sz="2000"/>
              <a:t>A hyperplane is a decision plane that separates between a set of objects having different class memberships.</a:t>
            </a:r>
          </a:p>
          <a:p>
            <a:pPr>
              <a:buFont typeface="Wingdings" panose="05000000000000000000" charset="0"/>
              <a:buChar char="v"/>
            </a:pPr>
            <a:r>
              <a:rPr lang="en-US" sz="2000"/>
              <a:t>The dimension of the hyperplane is directly proportional to the number of features.</a:t>
            </a:r>
          </a:p>
          <a:p>
            <a:pPr>
              <a:buFont typeface="Wingdings" panose="05000000000000000000" charset="0"/>
              <a:buChar char="v"/>
            </a:pPr>
            <a:r>
              <a:rPr lang="en-US" sz="2000"/>
              <a:t>For a simple linear regression model if your data is based on a single feature then your plane/decision boundary would look like left side image.</a:t>
            </a:r>
          </a:p>
          <a:p>
            <a:pPr>
              <a:buFont typeface="Wingdings" panose="05000000000000000000" charset="0"/>
              <a:buChar char="v"/>
            </a:pPr>
            <a:endParaRPr lang="en-US" sz="2400"/>
          </a:p>
          <a:p>
            <a:pPr>
              <a:buFont typeface="Wingdings" panose="05000000000000000000" charset="0"/>
              <a:buChar char="v"/>
            </a:pPr>
            <a:endParaRPr lang="en-US" sz="2400"/>
          </a:p>
        </p:txBody>
      </p:sp>
      <p:pic>
        <p:nvPicPr>
          <p:cNvPr id="5" name="Content Placeholder 4" descr="52326929_2280494562197785_7769943103749750784_n"/>
          <p:cNvPicPr>
            <a:picLocks noGrp="1" noChangeAspect="1"/>
          </p:cNvPicPr>
          <p:nvPr>
            <p:ph sz="half" idx="2"/>
          </p:nvPr>
        </p:nvPicPr>
        <p:blipFill>
          <a:blip r:embed="rId2"/>
          <a:stretch>
            <a:fillRect/>
          </a:stretch>
        </p:blipFill>
        <p:spPr>
          <a:xfrm>
            <a:off x="4670425" y="1564640"/>
            <a:ext cx="4244975" cy="3268345"/>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Convolution</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mathematical operation to merge two sets of information.</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 CNN, the convolution is applied on the input data using a </a:t>
            </a:r>
            <a:r>
              <a:rPr kumimoji="1" lang="en-US" sz="2000" b="1"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convolution filter</a:t>
            </a:r>
            <a:r>
              <a:rPr kumimoji="1" lang="en-US" sz="2000" b="0"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fundamental difference between a densely connected layer and a convolution layer is this: Dense layers learn global patterns in their input feature space,whereas</a:t>
            </a:r>
            <a:r>
              <a:rPr kumimoji="1" lang="en-US" sz="2000" b="0" i="1"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convolution layers learn  local patterns.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Left side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Convolution layer</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Layer(input image)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Right  side</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Convolution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sz="2000" b="0"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filter (Kernel)</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6628" name="Picture 3"/>
          <p:cNvPicPr>
            <a:picLocks noChangeAspect="1"/>
          </p:cNvPicPr>
          <p:nvPr/>
        </p:nvPicPr>
        <p:blipFill>
          <a:blip r:embed="rId2"/>
          <a:stretch>
            <a:fillRect/>
          </a:stretch>
        </p:blipFill>
        <p:spPr>
          <a:xfrm>
            <a:off x="3659188" y="2681288"/>
            <a:ext cx="5278437" cy="3597275"/>
          </a:xfrm>
          <a:prstGeom prst="rect">
            <a:avLst/>
          </a:prstGeom>
          <a:noFill/>
          <a:ln w="9525">
            <a:noFill/>
          </a:ln>
        </p:spPr>
      </p:pic>
    </p:spTree>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sym typeface="+mn-ea"/>
              </a:rPr>
            </a:br>
            <a:r>
              <a:rPr lang="en-US">
                <a:sym typeface="+mn-ea"/>
              </a:rPr>
              <a:t>Margin</a:t>
            </a:r>
            <a:br>
              <a:rPr lang="en-US"/>
            </a:br>
            <a:endParaRPr lang="en-US"/>
          </a:p>
        </p:txBody>
      </p:sp>
      <p:sp>
        <p:nvSpPr>
          <p:cNvPr id="3" name="Content Placeholder 2"/>
          <p:cNvSpPr>
            <a:spLocks noGrp="1"/>
          </p:cNvSpPr>
          <p:nvPr>
            <p:ph sz="half" idx="1"/>
          </p:nvPr>
        </p:nvSpPr>
        <p:spPr>
          <a:xfrm>
            <a:off x="84455" y="848995"/>
            <a:ext cx="4411345" cy="5545455"/>
          </a:xfrm>
        </p:spPr>
        <p:txBody>
          <a:bodyPr/>
          <a:lstStyle/>
          <a:p>
            <a:pPr>
              <a:buFont typeface="Wingdings" panose="05000000000000000000" charset="0"/>
              <a:buChar char="v"/>
            </a:pPr>
            <a:r>
              <a:rPr lang="en-US" sz="1800"/>
              <a:t>A margin is a gap between the two lines on the closest class points. This is calculated as the perpendicular distance from the line to support vectors or closest points. </a:t>
            </a:r>
          </a:p>
          <a:p>
            <a:pPr>
              <a:buFont typeface="Wingdings" panose="05000000000000000000" charset="0"/>
              <a:buChar char="v"/>
            </a:pPr>
            <a:r>
              <a:rPr lang="en-US" sz="1800">
                <a:highlight>
                  <a:srgbClr val="FF00FF"/>
                </a:highlight>
              </a:rPr>
              <a:t>If the margin is larger in between the classes</a:t>
            </a:r>
            <a:r>
              <a:rPr lang="en-US" sz="1800"/>
              <a:t>, then it is considered a good margin, a smaller margin is a bad margin</a:t>
            </a:r>
            <a:r>
              <a:rPr lang="en-US" sz="2400"/>
              <a:t>.</a:t>
            </a:r>
          </a:p>
          <a:p>
            <a:pPr>
              <a:buFont typeface="Wingdings" panose="05000000000000000000" charset="0"/>
              <a:buChar char="v"/>
            </a:pPr>
            <a:r>
              <a:rPr lang="en-US" sz="1600"/>
              <a:t>Thus it can be interpreted that hinge loss is max(0,1-Zi).</a:t>
            </a:r>
          </a:p>
          <a:p>
            <a:pPr>
              <a:buFont typeface="Wingdings" panose="05000000000000000000" charset="0"/>
              <a:buChar char="v"/>
            </a:pPr>
            <a:endParaRPr lang="en-US" sz="1600"/>
          </a:p>
        </p:txBody>
      </p:sp>
      <p:pic>
        <p:nvPicPr>
          <p:cNvPr id="5" name="Content Placeholder 4" descr="241643105_403090727895307_7149213237781823155_n"/>
          <p:cNvPicPr>
            <a:picLocks noGrp="1" noChangeAspect="1"/>
          </p:cNvPicPr>
          <p:nvPr>
            <p:ph sz="half" idx="2"/>
          </p:nvPr>
        </p:nvPicPr>
        <p:blipFill>
          <a:blip r:embed="rId2"/>
          <a:stretch>
            <a:fillRect/>
          </a:stretch>
        </p:blipFill>
        <p:spPr>
          <a:xfrm>
            <a:off x="5638800" y="991235"/>
            <a:ext cx="2731135" cy="2778125"/>
          </a:xfrm>
          <a:prstGeom prst="rect">
            <a:avLst/>
          </a:prstGeom>
        </p:spPr>
      </p:pic>
      <p:pic>
        <p:nvPicPr>
          <p:cNvPr id="6" name="Picture 5" descr="svm"/>
          <p:cNvPicPr>
            <a:picLocks noChangeAspect="1"/>
          </p:cNvPicPr>
          <p:nvPr/>
        </p:nvPicPr>
        <p:blipFill>
          <a:blip r:embed="rId3"/>
          <a:stretch>
            <a:fillRect/>
          </a:stretch>
        </p:blipFill>
        <p:spPr>
          <a:xfrm>
            <a:off x="5562600" y="3810000"/>
            <a:ext cx="3074670" cy="2383155"/>
          </a:xfrm>
          <a:prstGeom prst="rect">
            <a:avLst/>
          </a:prstGeom>
        </p:spPr>
      </p:pic>
      <p:pic>
        <p:nvPicPr>
          <p:cNvPr id="7" name="Picture 6" descr="241687240_381320726932585_316912137311336009_n"/>
          <p:cNvPicPr>
            <a:picLocks noChangeAspect="1"/>
          </p:cNvPicPr>
          <p:nvPr/>
        </p:nvPicPr>
        <p:blipFill>
          <a:blip r:embed="rId4"/>
          <a:stretch>
            <a:fillRect/>
          </a:stretch>
        </p:blipFill>
        <p:spPr>
          <a:xfrm>
            <a:off x="1752600" y="3962400"/>
            <a:ext cx="1762125" cy="504825"/>
          </a:xfrm>
          <a:prstGeom prst="rect">
            <a:avLst/>
          </a:prstGeom>
        </p:spPr>
      </p:pic>
      <p:pic>
        <p:nvPicPr>
          <p:cNvPr id="9" name="Picture 8" descr="241670979_605160047558138_2520111819180493738_n"/>
          <p:cNvPicPr>
            <a:picLocks noChangeAspect="1"/>
          </p:cNvPicPr>
          <p:nvPr/>
        </p:nvPicPr>
        <p:blipFill>
          <a:blip r:embed="rId5"/>
          <a:stretch>
            <a:fillRect/>
          </a:stretch>
        </p:blipFill>
        <p:spPr>
          <a:xfrm>
            <a:off x="914400" y="4724400"/>
            <a:ext cx="2891155" cy="1623695"/>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vert="horz" wrap="square" lIns="18000" tIns="10800" rIns="18000" bIns="10800" anchor="ctr" anchorCtr="1"/>
          <a:lstStyle/>
          <a:p>
            <a:pPr>
              <a:buNone/>
            </a:pPr>
            <a:r>
              <a:rPr dirty="0"/>
              <a:t>Hinge Loss</a:t>
            </a:r>
          </a:p>
        </p:txBody>
      </p:sp>
      <p:sp>
        <p:nvSpPr>
          <p:cNvPr id="71683" name="Content Placeholder 2"/>
          <p:cNvSpPr>
            <a:spLocks noGrp="1"/>
          </p:cNvSpPr>
          <p:nvPr>
            <p:ph sz="half" idx="1"/>
          </p:nvPr>
        </p:nvSpPr>
        <p:spPr>
          <a:xfrm>
            <a:off x="39370" y="922020"/>
            <a:ext cx="4311015" cy="4869815"/>
          </a:xfrm>
        </p:spPr>
        <p:txBody>
          <a:bodyPr vert="horz" wrap="square" lIns="91440" tIns="45720" rIns="91440" bIns="45720" anchor="t" anchorCtr="0"/>
          <a:lstStyle/>
          <a:p>
            <a:pPr>
              <a:buSzPct val="60000"/>
            </a:pPr>
            <a:r>
              <a:rPr lang="en-US" sz="2000" dirty="0">
                <a:latin typeface="Times New Roman" panose="02020603050405020304" pitchFamily="18" charset="0"/>
                <a:ea typeface="+mn-ea"/>
                <a:cs typeface="Times New Roman" panose="02020603050405020304" pitchFamily="18" charset="0"/>
              </a:rPr>
              <a:t>Hinge loss is another cost function that is mostly used in Support Vector Machines (SVM) for classification.</a:t>
            </a:r>
          </a:p>
          <a:p>
            <a:pPr>
              <a:buSzPct val="60000"/>
            </a:pPr>
            <a:endParaRPr lang="en-US" sz="2000" dirty="0">
              <a:latin typeface="Times New Roman" panose="02020603050405020304" pitchFamily="18" charset="0"/>
              <a:ea typeface="+mn-ea"/>
              <a:cs typeface="Times New Roman" panose="02020603050405020304" pitchFamily="18" charset="0"/>
            </a:endParaRPr>
          </a:p>
          <a:p>
            <a:pPr>
              <a:buSzPct val="60000"/>
            </a:pPr>
            <a:endParaRPr lang="en-US" sz="2000" dirty="0">
              <a:latin typeface="Times New Roman" panose="02020603050405020304" pitchFamily="18" charset="0"/>
              <a:ea typeface="+mn-ea"/>
              <a:cs typeface="Times New Roman" panose="02020603050405020304" pitchFamily="18" charset="0"/>
            </a:endParaRPr>
          </a:p>
          <a:p>
            <a:pPr>
              <a:buSzPct val="60000"/>
            </a:pPr>
            <a:r>
              <a:rPr lang="en-US" sz="2000" dirty="0">
                <a:latin typeface="Times New Roman" panose="02020603050405020304" pitchFamily="18" charset="0"/>
                <a:ea typeface="+mn-ea"/>
                <a:cs typeface="Times New Roman" panose="02020603050405020304" pitchFamily="18" charset="0"/>
              </a:rPr>
              <a:t>To work with hinge loss, the binary classification output should be denoted with +1 or -1.SVM predicts a classification score h(y) where y is the actual output. Then hinge loss for a particular data D is given as-</a:t>
            </a:r>
          </a:p>
          <a:p>
            <a:pPr marL="0" indent="0">
              <a:buSzPct val="60000"/>
              <a:buNone/>
            </a:pPr>
            <a:r>
              <a:rPr lang="en-US" sz="2000" dirty="0">
                <a:latin typeface="Times New Roman" panose="02020603050405020304" pitchFamily="18" charset="0"/>
                <a:ea typeface="+mn-ea"/>
                <a:cs typeface="Times New Roman" panose="02020603050405020304" pitchFamily="18" charset="0"/>
              </a:rPr>
              <a:t>        Hinge_Loss(D) = max(0,1-y*h(y))</a:t>
            </a:r>
          </a:p>
        </p:txBody>
      </p:sp>
      <p:pic>
        <p:nvPicPr>
          <p:cNvPr id="2" name="Content Placeholder 1" descr="Hinge-Loss"/>
          <p:cNvPicPr>
            <a:picLocks noGrp="1" noChangeAspect="1"/>
          </p:cNvPicPr>
          <p:nvPr>
            <p:ph sz="half" idx="2"/>
          </p:nvPr>
        </p:nvPicPr>
        <p:blipFill>
          <a:blip r:embed="rId2"/>
          <a:stretch>
            <a:fillRect/>
          </a:stretch>
        </p:blipFill>
        <p:spPr>
          <a:xfrm>
            <a:off x="4438015" y="1067435"/>
            <a:ext cx="4378960" cy="3183255"/>
          </a:xfrm>
          <a:prstGeom prst="rect">
            <a:avLst/>
          </a:prstGeom>
        </p:spPr>
      </p:pic>
      <p:pic>
        <p:nvPicPr>
          <p:cNvPr id="3" name="Picture 2" descr="Hinge-Loss"/>
          <p:cNvPicPr>
            <a:picLocks noChangeAspect="1"/>
          </p:cNvPicPr>
          <p:nvPr/>
        </p:nvPicPr>
        <p:blipFill>
          <a:blip r:embed="rId3"/>
          <a:stretch>
            <a:fillRect/>
          </a:stretch>
        </p:blipFill>
        <p:spPr>
          <a:xfrm>
            <a:off x="4378325" y="4724400"/>
            <a:ext cx="4438650" cy="1209675"/>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vert="horz" wrap="square" lIns="18000" tIns="10800" rIns="18000" bIns="10800" anchor="ctr" anchorCtr="1"/>
          <a:lstStyle/>
          <a:p>
            <a:pPr>
              <a:buNone/>
            </a:pPr>
            <a:r>
              <a:rPr lang="en-US" dirty="0"/>
              <a:t>Categorical Cross-Entropy</a:t>
            </a:r>
          </a:p>
        </p:txBody>
      </p:sp>
      <p:sp>
        <p:nvSpPr>
          <p:cNvPr id="72707" name="Content Placeholder 2"/>
          <p:cNvSpPr>
            <a:spLocks noGrp="1"/>
          </p:cNvSpPr>
          <p:nvPr>
            <p:ph sz="half" idx="1"/>
          </p:nvPr>
        </p:nvSpPr>
        <p:spPr>
          <a:xfrm>
            <a:off x="250825" y="1295400"/>
            <a:ext cx="8898255" cy="2517775"/>
          </a:xfrm>
        </p:spPr>
        <p:txBody>
          <a:bodyPr vert="horz" wrap="square" lIns="91440" tIns="45720" rIns="91440" bIns="45720" anchor="t" anchorCtr="0">
            <a:normAutofit/>
          </a:bodyPr>
          <a:lstStyle/>
          <a:p>
            <a:pPr>
              <a:buSzPct val="60000"/>
            </a:pPr>
            <a:r>
              <a:rPr sz="2000" dirty="0">
                <a:latin typeface="Times New Roman" panose="02020603050405020304" pitchFamily="18" charset="0"/>
                <a:ea typeface="+mn-ea"/>
                <a:cs typeface="Times New Roman" panose="02020603050405020304" pitchFamily="18" charset="0"/>
              </a:rPr>
              <a:t>This cost function is used in the classification problems where there are multiple classes and input data belongs to only one class.</a:t>
            </a:r>
          </a:p>
          <a:p>
            <a:pPr>
              <a:buSzPct val="60000"/>
            </a:pPr>
            <a:r>
              <a:rPr sz="2000" dirty="0">
                <a:latin typeface="Times New Roman" panose="02020603050405020304" pitchFamily="18" charset="0"/>
                <a:ea typeface="+mn-ea"/>
                <a:cs typeface="Times New Roman" panose="02020603050405020304" pitchFamily="18" charset="0"/>
              </a:rPr>
              <a:t>The loss for input vector X_i and the corresponding one-hot encoded target vector Y_i is</a:t>
            </a:r>
            <a:r>
              <a:rPr lang="en-US" sz="2000" dirty="0">
                <a:latin typeface="Times New Roman" panose="02020603050405020304" pitchFamily="18" charset="0"/>
                <a:ea typeface="+mn-ea"/>
                <a:cs typeface="Times New Roman" panose="02020603050405020304" pitchFamily="18" charset="0"/>
              </a:rPr>
              <a:t>:</a:t>
            </a:r>
            <a:endParaRPr sz="2000" dirty="0">
              <a:latin typeface="Times New Roman" panose="02020603050405020304" pitchFamily="18" charset="0"/>
              <a:ea typeface="+mn-ea"/>
              <a:cs typeface="Times New Roman" panose="02020603050405020304" pitchFamily="18" charset="0"/>
            </a:endParaRPr>
          </a:p>
          <a:p>
            <a:pPr marL="0" indent="0">
              <a:buSzPct val="60000"/>
              <a:buNone/>
            </a:pPr>
            <a:endParaRPr lang="en-US" sz="2000" dirty="0">
              <a:latin typeface="Times New Roman" panose="02020603050405020304" pitchFamily="18" charset="0"/>
              <a:ea typeface="+mn-ea"/>
              <a:cs typeface="Times New Roman" panose="02020603050405020304" pitchFamily="18" charset="0"/>
            </a:endParaRPr>
          </a:p>
          <a:p>
            <a:pPr marL="0" indent="0">
              <a:buSzPct val="60000"/>
              <a:buFont typeface="Wingdings" panose="05000000000000000000" charset="0"/>
              <a:buNone/>
            </a:pPr>
            <a:r>
              <a:rPr lang="en-US" sz="2000" dirty="0">
                <a:latin typeface="Times New Roman" panose="02020603050405020304" pitchFamily="18" charset="0"/>
                <a:ea typeface="+mn-ea"/>
                <a:cs typeface="Times New Roman" panose="02020603050405020304" pitchFamily="18" charset="0"/>
              </a:rPr>
              <a:t>                   </a:t>
            </a:r>
          </a:p>
        </p:txBody>
      </p:sp>
      <p:pic>
        <p:nvPicPr>
          <p:cNvPr id="2" name="Content Placeholder 1" descr="Categorical-Cross-Entropy"/>
          <p:cNvPicPr>
            <a:picLocks noGrp="1" noChangeAspect="1"/>
          </p:cNvPicPr>
          <p:nvPr>
            <p:ph sz="half" idx="2"/>
          </p:nvPr>
        </p:nvPicPr>
        <p:blipFill>
          <a:blip r:embed="rId2"/>
          <a:stretch>
            <a:fillRect/>
          </a:stretch>
        </p:blipFill>
        <p:spPr>
          <a:xfrm>
            <a:off x="533400" y="4038600"/>
            <a:ext cx="8019415" cy="2197735"/>
          </a:xfrm>
          <a:prstGeom prst="rect">
            <a:avLst/>
          </a:prstGeom>
        </p:spPr>
      </p:pic>
      <p:pic>
        <p:nvPicPr>
          <p:cNvPr id="3" name="Picture 2" descr="mce.jpg1"/>
          <p:cNvPicPr>
            <a:picLocks noChangeAspect="1"/>
          </p:cNvPicPr>
          <p:nvPr/>
        </p:nvPicPr>
        <p:blipFill>
          <a:blip r:embed="rId3"/>
          <a:stretch>
            <a:fillRect/>
          </a:stretch>
        </p:blipFill>
        <p:spPr>
          <a:xfrm>
            <a:off x="2811780" y="2428875"/>
            <a:ext cx="4993640" cy="1544320"/>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vert="horz" wrap="square" lIns="18000" tIns="10800" rIns="18000" bIns="10800" anchor="ctr" anchorCtr="1"/>
          <a:lstStyle/>
          <a:p>
            <a:pPr>
              <a:buNone/>
            </a:pPr>
            <a:r>
              <a:rPr dirty="0"/>
              <a:t>Why Not </a:t>
            </a:r>
            <a:r>
              <a:rPr lang="en-US" dirty="0"/>
              <a:t>Regression Losses</a:t>
            </a:r>
            <a:r>
              <a:rPr dirty="0"/>
              <a:t> in Classification?</a:t>
            </a:r>
          </a:p>
        </p:txBody>
      </p:sp>
      <p:sp>
        <p:nvSpPr>
          <p:cNvPr id="73731" name="Content Placeholder 2"/>
          <p:cNvSpPr>
            <a:spLocks noGrp="1"/>
          </p:cNvSpPr>
          <p:nvPr>
            <p:ph sz="half" idx="1"/>
          </p:nvPr>
        </p:nvSpPr>
        <p:spPr>
          <a:xfrm>
            <a:off x="47625" y="897255"/>
            <a:ext cx="4448175" cy="4970145"/>
          </a:xfrm>
        </p:spPr>
        <p:txBody>
          <a:bodyPr vert="horz" wrap="square" lIns="91440" tIns="45720" rIns="91440" bIns="45720" anchor="t" anchorCtr="0"/>
          <a:lstStyle/>
          <a:p>
            <a:pPr>
              <a:buSzPct val="60000"/>
            </a:pPr>
            <a:r>
              <a:rPr sz="2000" dirty="0">
                <a:solidFill>
                  <a:schemeClr val="tx2"/>
                </a:solidFill>
                <a:latin typeface="Times New Roman" panose="02020603050405020304" pitchFamily="18" charset="0"/>
                <a:ea typeface="+mn-ea"/>
                <a:cs typeface="Times New Roman" panose="02020603050405020304" pitchFamily="18" charset="0"/>
              </a:rPr>
              <a:t>Overconfident wrong prediction</a:t>
            </a:r>
            <a:r>
              <a:rPr lang="en-US" sz="2000" dirty="0">
                <a:solidFill>
                  <a:schemeClr val="tx2"/>
                </a:solidFill>
                <a:latin typeface="Times New Roman" panose="02020603050405020304" pitchFamily="18" charset="0"/>
                <a:ea typeface="+mn-ea"/>
                <a:cs typeface="Times New Roman" panose="02020603050405020304" pitchFamily="18" charset="0"/>
              </a:rPr>
              <a:t>:</a:t>
            </a:r>
            <a:endParaRPr lang="en-US" sz="2000" dirty="0">
              <a:latin typeface="Times New Roman" panose="02020603050405020304" pitchFamily="18" charset="0"/>
              <a:ea typeface="+mn-ea"/>
              <a:cs typeface="Times New Roman" panose="02020603050405020304" pitchFamily="18" charset="0"/>
            </a:endParaRPr>
          </a:p>
          <a:p>
            <a:pPr marL="0" indent="0">
              <a:buSzPct val="60000"/>
              <a:buNone/>
            </a:pPr>
            <a:r>
              <a:rPr lang="en-US" sz="2000" dirty="0">
                <a:latin typeface="Times New Roman" panose="02020603050405020304" pitchFamily="18" charset="0"/>
                <a:ea typeface="+mn-ea"/>
                <a:cs typeface="Times New Roman" panose="02020603050405020304" pitchFamily="18" charset="0"/>
              </a:rPr>
              <a:t>Sometimes machine learning model, especially during the training phase not only makes a wrong classification but makes it with so confidence that they deserve much more penalization.Binary Cross Entropy is doing a more severe penalty than MAE or MSE for this situation.</a:t>
            </a:r>
          </a:p>
        </p:txBody>
      </p:sp>
      <p:pic>
        <p:nvPicPr>
          <p:cNvPr id="2" name="Content Placeholder 1" descr="Wrong-Classification"/>
          <p:cNvPicPr>
            <a:picLocks noGrp="1" noChangeAspect="1"/>
          </p:cNvPicPr>
          <p:nvPr>
            <p:ph sz="half" idx="2"/>
          </p:nvPr>
        </p:nvPicPr>
        <p:blipFill>
          <a:blip r:embed="rId2"/>
          <a:stretch>
            <a:fillRect/>
          </a:stretch>
        </p:blipFill>
        <p:spPr>
          <a:xfrm>
            <a:off x="4953000" y="1524635"/>
            <a:ext cx="3563620" cy="2385060"/>
          </a:xfrm>
          <a:prstGeom prst="rect">
            <a:avLst/>
          </a:prstGeom>
        </p:spPr>
      </p:pic>
      <p:pic>
        <p:nvPicPr>
          <p:cNvPr id="3" name="Picture 2" descr="Cross-Entropy-MAE-MSE"/>
          <p:cNvPicPr>
            <a:picLocks noChangeAspect="1"/>
          </p:cNvPicPr>
          <p:nvPr/>
        </p:nvPicPr>
        <p:blipFill>
          <a:blip r:embed="rId3"/>
          <a:stretch>
            <a:fillRect/>
          </a:stretch>
        </p:blipFill>
        <p:spPr>
          <a:xfrm>
            <a:off x="76200" y="4648200"/>
            <a:ext cx="9004300" cy="1024890"/>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vert="horz" wrap="square" lIns="18000" tIns="10800" rIns="18000" bIns="10800" anchor="ctr" anchorCtr="1"/>
          <a:lstStyle/>
          <a:p>
            <a:pPr>
              <a:buNone/>
            </a:pPr>
            <a:r>
              <a:rPr sz="2400" dirty="0">
                <a:solidFill>
                  <a:schemeClr val="tx2"/>
                </a:solidFill>
              </a:rPr>
              <a:t>Choosing the right last-layer activation and loss function</a:t>
            </a:r>
          </a:p>
        </p:txBody>
      </p:sp>
      <p:sp>
        <p:nvSpPr>
          <p:cNvPr id="74755" name="Content Placeholder 2"/>
          <p:cNvSpPr>
            <a:spLocks noGrp="1"/>
          </p:cNvSpPr>
          <p:nvPr>
            <p:ph sz="half" idx="1"/>
          </p:nvPr>
        </p:nvSpPr>
        <p:spPr>
          <a:xfrm>
            <a:off x="250825" y="1295400"/>
            <a:ext cx="7935595" cy="1534160"/>
          </a:xfrm>
        </p:spPr>
        <p:txBody>
          <a:bodyPr vert="horz" wrap="square" lIns="91440" tIns="45720" rIns="91440" bIns="45720" anchor="t" anchorCtr="0"/>
          <a:lstStyle/>
          <a:p>
            <a:pPr>
              <a:buSzPct val="60000"/>
            </a:pPr>
            <a:r>
              <a:rPr sz="2000" dirty="0">
                <a:latin typeface="Times New Roman" panose="02020603050405020304" pitchFamily="18" charset="0"/>
                <a:ea typeface="+mn-ea"/>
                <a:cs typeface="Times New Roman" panose="02020603050405020304" pitchFamily="18" charset="0"/>
              </a:rPr>
              <a:t>Regarding the choice of a loss function, note that it isn’t always possible to directly</a:t>
            </a:r>
            <a:r>
              <a:rPr lang="en-US" sz="2000" dirty="0">
                <a:latin typeface="Times New Roman" panose="02020603050405020304" pitchFamily="18" charset="0"/>
                <a:ea typeface="+mn-ea"/>
                <a:cs typeface="Times New Roman" panose="02020603050405020304" pitchFamily="18" charset="0"/>
              </a:rPr>
              <a:t> </a:t>
            </a:r>
            <a:r>
              <a:rPr sz="2000" dirty="0">
                <a:latin typeface="Times New Roman" panose="02020603050405020304" pitchFamily="18" charset="0"/>
                <a:ea typeface="+mn-ea"/>
                <a:cs typeface="Times New Roman" panose="02020603050405020304" pitchFamily="18" charset="0"/>
              </a:rPr>
              <a:t>optimize for the metric that measures success on a problem. Sometimes there is no</a:t>
            </a:r>
            <a:r>
              <a:rPr lang="en-US" sz="2000" dirty="0">
                <a:latin typeface="Times New Roman" panose="02020603050405020304" pitchFamily="18" charset="0"/>
                <a:ea typeface="+mn-ea"/>
                <a:cs typeface="Times New Roman" panose="02020603050405020304" pitchFamily="18" charset="0"/>
              </a:rPr>
              <a:t> </a:t>
            </a:r>
            <a:r>
              <a:rPr sz="2000" dirty="0">
                <a:latin typeface="Times New Roman" panose="02020603050405020304" pitchFamily="18" charset="0"/>
                <a:ea typeface="+mn-ea"/>
                <a:cs typeface="Times New Roman" panose="02020603050405020304" pitchFamily="18" charset="0"/>
              </a:rPr>
              <a:t>easy way to turn a metric into a loss function; loss functions</a:t>
            </a:r>
            <a:r>
              <a:rPr lang="en-US" sz="2000" dirty="0">
                <a:latin typeface="Times New Roman" panose="02020603050405020304" pitchFamily="18" charset="0"/>
                <a:ea typeface="+mn-ea"/>
                <a:cs typeface="Times New Roman" panose="02020603050405020304" pitchFamily="18" charset="0"/>
              </a:rPr>
              <a:t>.</a:t>
            </a:r>
          </a:p>
        </p:txBody>
      </p:sp>
      <p:pic>
        <p:nvPicPr>
          <p:cNvPr id="2" name="Content Placeholder 1" descr="Annotation 2021-09-01 175834"/>
          <p:cNvPicPr>
            <a:picLocks noGrp="1" noChangeAspect="1"/>
          </p:cNvPicPr>
          <p:nvPr>
            <p:ph sz="half" idx="2"/>
          </p:nvPr>
        </p:nvPicPr>
        <p:blipFill>
          <a:blip r:embed="rId2"/>
          <a:stretch>
            <a:fillRect/>
          </a:stretch>
        </p:blipFill>
        <p:spPr>
          <a:xfrm>
            <a:off x="703580" y="2831465"/>
            <a:ext cx="7653020" cy="298196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Optimization Algorithms</a:t>
            </a:r>
          </a:p>
        </p:txBody>
      </p:sp>
      <p:sp>
        <p:nvSpPr>
          <p:cNvPr id="3" name="Content Placeholder 2"/>
          <p:cNvSpPr>
            <a:spLocks noGrp="1"/>
          </p:cNvSpPr>
          <p:nvPr>
            <p:ph sz="half" idx="1"/>
          </p:nvPr>
        </p:nvSpPr>
        <p:spPr>
          <a:xfrm>
            <a:off x="250825" y="1295400"/>
            <a:ext cx="5006975" cy="5105400"/>
          </a:xfrm>
        </p:spPr>
        <p:txBody>
          <a:bodyPr vert="horz" wrap="square" lIns="91440" tIns="45720" rIns="91440" bIns="45720" numCol="1" anchor="t" anchorCtr="0" compatLnSpc="1">
            <a:no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Char char="v"/>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In machine/deep learning terminology, it’s the task of </a:t>
            </a:r>
            <a:r>
              <a:rPr kumimoji="1" lang="en-US" sz="16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minimizing</a:t>
            </a: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the cost/loss function J(w).</a:t>
            </a:r>
          </a:p>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Char char="v"/>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Optimization algorithms have one of the following goals: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1. Find the </a:t>
            </a:r>
            <a:r>
              <a:rPr kumimoji="1" lang="en-US" sz="16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global minimum </a:t>
            </a: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of the objective function. This is feasible if the  objective function is </a:t>
            </a:r>
            <a:r>
              <a:rPr kumimoji="1" lang="en-US" sz="16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convex</a:t>
            </a: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2. Find the </a:t>
            </a:r>
            <a:r>
              <a:rPr kumimoji="1" lang="en-US" sz="16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lowest possible value </a:t>
            </a: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of the objective function within its neighborhood , if the objective function is </a:t>
            </a:r>
            <a:r>
              <a:rPr kumimoji="1" lang="en-US" sz="16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not convex </a:t>
            </a: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as the case in most deep learning problems.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Char char="v"/>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Optimization algorithms are: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1.Gradient decent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2.RMS Prop</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3.Adam</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4.Adagrad/Ada-delta</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6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p:txBody>
      </p:sp>
      <p:pic>
        <p:nvPicPr>
          <p:cNvPr id="77828" name="Picture 3"/>
          <p:cNvPicPr>
            <a:picLocks noChangeAspect="1"/>
          </p:cNvPicPr>
          <p:nvPr/>
        </p:nvPicPr>
        <p:blipFill>
          <a:blip r:embed="rId2"/>
          <a:stretch>
            <a:fillRect/>
          </a:stretch>
        </p:blipFill>
        <p:spPr>
          <a:xfrm>
            <a:off x="5410200" y="3668713"/>
            <a:ext cx="3519488" cy="2036762"/>
          </a:xfrm>
          <a:prstGeom prst="rect">
            <a:avLst/>
          </a:prstGeom>
          <a:noFill/>
          <a:ln w="9525">
            <a:noFill/>
          </a:ln>
        </p:spPr>
      </p:pic>
      <p:pic>
        <p:nvPicPr>
          <p:cNvPr id="77829" name="Content Placeholder 1" descr="Annotation 2021-08-21 104808"/>
          <p:cNvPicPr>
            <a:picLocks noGrp="1" noChangeAspect="1"/>
          </p:cNvPicPr>
          <p:nvPr>
            <p:ph sz="half" idx="2"/>
          </p:nvPr>
        </p:nvPicPr>
        <p:blipFill>
          <a:blip r:embed="rId3"/>
          <a:srcRect/>
          <a:stretch>
            <a:fillRect/>
          </a:stretch>
        </p:blipFill>
        <p:spPr>
          <a:xfrm>
            <a:off x="5410200" y="914400"/>
            <a:ext cx="3286125" cy="2684463"/>
          </a:xfr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vert="horz" wrap="square" lIns="18000" tIns="10800" rIns="18000" bIns="10800" anchor="ctr" anchorCtr="1"/>
          <a:lstStyle/>
          <a:p>
            <a:br>
              <a:rPr lang="en-US" altLang="en-US" b="1" dirty="0"/>
            </a:br>
            <a:r>
              <a:rPr lang="en-US" altLang="en-US" sz="3600" dirty="0">
                <a:latin typeface="Arial Rounded MT Bold" panose="020F0704030504030204" pitchFamily="34" charset="0"/>
              </a:rPr>
              <a:t>Gradient Descent</a:t>
            </a:r>
            <a:br>
              <a:rPr lang="en-US" altLang="en-US" b="1" dirty="0"/>
            </a:br>
            <a:endParaRPr lang="en-US" altLang="en-US" dirty="0"/>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Gradient Descent is an optimizing algorithm used in Machine/ Deep Learning algorithms. The goal of Gradient Descent is to </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minimize the objective error/loss function f(x)  using iteration.</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Error = Y (Predicted)-Y(Actual), </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this error is reduced by gradient decent algorithm.</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b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b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78852" name="Picture 1"/>
          <p:cNvPicPr>
            <a:picLocks noChangeAspect="1"/>
          </p:cNvPicPr>
          <p:nvPr/>
        </p:nvPicPr>
        <p:blipFill>
          <a:blip r:embed="rId2"/>
          <a:stretch>
            <a:fillRect/>
          </a:stretch>
        </p:blipFill>
        <p:spPr>
          <a:xfrm>
            <a:off x="203200" y="2971800"/>
            <a:ext cx="4373563" cy="3068638"/>
          </a:xfrm>
          <a:prstGeom prst="rect">
            <a:avLst/>
          </a:prstGeom>
          <a:noFill/>
          <a:ln w="9525">
            <a:noFill/>
          </a:ln>
        </p:spPr>
      </p:pic>
      <p:pic>
        <p:nvPicPr>
          <p:cNvPr id="78853" name="Picture 3"/>
          <p:cNvPicPr>
            <a:picLocks noChangeAspect="1"/>
          </p:cNvPicPr>
          <p:nvPr/>
        </p:nvPicPr>
        <p:blipFill>
          <a:blip r:embed="rId3"/>
          <a:stretch>
            <a:fillRect/>
          </a:stretch>
        </p:blipFill>
        <p:spPr>
          <a:xfrm>
            <a:off x="4360863" y="3124200"/>
            <a:ext cx="4511675" cy="2916238"/>
          </a:xfrm>
          <a:prstGeom prst="rect">
            <a:avLst/>
          </a:prstGeom>
          <a:noFill/>
          <a:ln w="9525">
            <a:noFill/>
          </a:ln>
        </p:spPr>
      </p:pic>
    </p:spTree>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Gradient Decent(Contd..)</a:t>
            </a:r>
          </a:p>
        </p:txBody>
      </p:sp>
      <p:sp>
        <p:nvSpPr>
          <p:cNvPr id="79875" name="Content Placeholder 1"/>
          <p:cNvSpPr>
            <a:spLocks noGrp="1"/>
          </p:cNvSpPr>
          <p:nvPr>
            <p:ph idx="1"/>
          </p:nvPr>
        </p:nvSpPr>
        <p:spPr>
          <a:xfrm>
            <a:off x="250825" y="990600"/>
            <a:ext cx="8642350" cy="5303838"/>
          </a:xfrm>
        </p:spPr>
        <p:txBody>
          <a:bodyPr vert="horz" wrap="square" lIns="91440" tIns="45720" rIns="91440" bIns="45720" anchor="t" anchorCtr="0"/>
          <a:lstStyle/>
          <a:p>
            <a:pPr>
              <a:buSzPct val="60000"/>
            </a:pPr>
            <a:r>
              <a:rPr lang="en-US" altLang="en-US" b="1" dirty="0">
                <a:latin typeface="Times New Roman" panose="02020603050405020304" pitchFamily="18" charset="0"/>
                <a:ea typeface="+mn-ea"/>
                <a:cs typeface="Times New Roman" panose="02020603050405020304" pitchFamily="18" charset="0"/>
              </a:rPr>
              <a:t>Derivative</a:t>
            </a:r>
            <a:r>
              <a:rPr lang="en-US" altLang="en-US" dirty="0">
                <a:latin typeface="Times New Roman" panose="02020603050405020304" pitchFamily="18" charset="0"/>
                <a:ea typeface="+mn-ea"/>
                <a:cs typeface="Times New Roman" panose="02020603050405020304" pitchFamily="18" charset="0"/>
              </a:rPr>
              <a:t> ,the slope of the graph at a particular point, gives the desired direction to reach the minima.</a:t>
            </a:r>
          </a:p>
          <a:p>
            <a:pPr>
              <a:buSzPct val="60000"/>
            </a:pPr>
            <a:r>
              <a:rPr lang="en-US" altLang="en-US" dirty="0">
                <a:latin typeface="Times New Roman" panose="02020603050405020304" pitchFamily="18" charset="0"/>
                <a:ea typeface="+mn-ea"/>
                <a:cs typeface="Times New Roman" panose="02020603050405020304" pitchFamily="18" charset="0"/>
              </a:rPr>
              <a:t>In order to get pointer to minima ,we need to walk some steps known as </a:t>
            </a:r>
            <a:r>
              <a:rPr lang="en-US" altLang="en-US" b="1" dirty="0">
                <a:latin typeface="Times New Roman" panose="02020603050405020304" pitchFamily="18" charset="0"/>
                <a:ea typeface="+mn-ea"/>
                <a:cs typeface="Times New Roman" panose="02020603050405020304" pitchFamily="18" charset="0"/>
              </a:rPr>
              <a:t>learning rate(Alpha).</a:t>
            </a:r>
          </a:p>
        </p:txBody>
      </p:sp>
      <p:pic>
        <p:nvPicPr>
          <p:cNvPr id="79876" name="Picture 2"/>
          <p:cNvPicPr>
            <a:picLocks noChangeAspect="1"/>
          </p:cNvPicPr>
          <p:nvPr/>
        </p:nvPicPr>
        <p:blipFill>
          <a:blip r:embed="rId2"/>
          <a:stretch>
            <a:fillRect/>
          </a:stretch>
        </p:blipFill>
        <p:spPr>
          <a:xfrm>
            <a:off x="457200" y="3048000"/>
            <a:ext cx="8229600" cy="3246438"/>
          </a:xfrm>
          <a:prstGeom prst="rect">
            <a:avLst/>
          </a:prstGeom>
          <a:noFill/>
          <a:ln w="9525">
            <a:noFill/>
          </a:ln>
        </p:spPr>
      </p:pic>
    </p:spTree>
  </p:cSld>
  <p:clrMapOvr>
    <a:masterClrMapping/>
  </p:clrMapOvr>
  <p:transition spd="slow">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Gradient Decent(Contd..)</a:t>
            </a:r>
          </a:p>
        </p:txBody>
      </p:sp>
      <p:sp>
        <p:nvSpPr>
          <p:cNvPr id="3" name="Content Placeholder 2"/>
          <p:cNvSpPr>
            <a:spLocks noGrp="1"/>
          </p:cNvSpPr>
          <p:nvPr>
            <p:ph idx="1"/>
          </p:nvPr>
        </p:nvSpPr>
        <p:spPr>
          <a:xfrm>
            <a:off x="0"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Learning rate </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must be chosen wisely as:</a:t>
            </a:r>
          </a:p>
          <a:p>
            <a:pPr marL="857250" marR="0" lvl="1" indent="-457200" algn="just" defTabSz="914400" rtl="0" eaLnBrk="0" fontAlgn="base" latinLnBrk="0" hangingPunct="0">
              <a:lnSpc>
                <a:spcPct val="100000"/>
              </a:lnSpc>
              <a:spcBef>
                <a:spcPct val="20000"/>
              </a:spcBef>
              <a:spcAft>
                <a:spcPct val="0"/>
              </a:spcAft>
              <a:buClr>
                <a:schemeClr val="bg2"/>
              </a:buClr>
              <a:buSzPct val="94000"/>
              <a:buFont typeface="+mj-lt"/>
              <a:buAutoNum type="arabicPeriod"/>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If it is too small, then the model will take some time to learn.</a:t>
            </a:r>
          </a:p>
          <a:p>
            <a:pPr marL="857250" marR="0" lvl="1" indent="-457200" algn="just" defTabSz="914400" rtl="0" eaLnBrk="0" fontAlgn="base" latinLnBrk="0" hangingPunct="0">
              <a:lnSpc>
                <a:spcPct val="100000"/>
              </a:lnSpc>
              <a:spcBef>
                <a:spcPct val="20000"/>
              </a:spcBef>
              <a:spcAft>
                <a:spcPct val="0"/>
              </a:spcAft>
              <a:buClr>
                <a:schemeClr val="bg2"/>
              </a:buClr>
              <a:buSzPct val="94000"/>
              <a:buFont typeface="+mj-lt"/>
              <a:buAutoNum type="arabicPeriod"/>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If it is too large, model will converge as our pointer will shoot and we’ll not be able to get to minima.</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80900" name="Picture 3"/>
          <p:cNvPicPr>
            <a:picLocks noChangeAspect="1"/>
          </p:cNvPicPr>
          <p:nvPr/>
        </p:nvPicPr>
        <p:blipFill>
          <a:blip r:embed="rId2"/>
          <a:stretch>
            <a:fillRect/>
          </a:stretch>
        </p:blipFill>
        <p:spPr>
          <a:xfrm>
            <a:off x="404813" y="3429000"/>
            <a:ext cx="4167187" cy="2209800"/>
          </a:xfrm>
          <a:prstGeom prst="rect">
            <a:avLst/>
          </a:prstGeom>
          <a:noFill/>
          <a:ln w="9525">
            <a:noFill/>
          </a:ln>
        </p:spPr>
      </p:pic>
      <p:pic>
        <p:nvPicPr>
          <p:cNvPr id="80901" name="Picture 4"/>
          <p:cNvPicPr>
            <a:picLocks noChangeAspect="1"/>
          </p:cNvPicPr>
          <p:nvPr/>
        </p:nvPicPr>
        <p:blipFill>
          <a:blip r:embed="rId3"/>
          <a:stretch>
            <a:fillRect/>
          </a:stretch>
        </p:blipFill>
        <p:spPr>
          <a:xfrm>
            <a:off x="4725988" y="3276600"/>
            <a:ext cx="3751262" cy="2738438"/>
          </a:xfrm>
          <a:prstGeom prst="rect">
            <a:avLst/>
          </a:prstGeom>
          <a:noFill/>
          <a:ln w="9525">
            <a:noFill/>
          </a:ln>
        </p:spPr>
      </p:pic>
    </p:spTree>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Gradient Decent(Contd..)</a:t>
            </a:r>
          </a:p>
        </p:txBody>
      </p:sp>
      <p:sp>
        <p:nvSpPr>
          <p:cNvPr id="81923"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85000"/>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Decay Learning rate:</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When the </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decay argument </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is specified, it will decrease the learning rate from the previous epoch by the given fixed amount.</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   </a:t>
            </a:r>
          </a:p>
          <a:p>
            <a:pPr>
              <a:buSzPct val="85000"/>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Drop Based Learning rate:</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Systematically drop the learning rate at </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specific times </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during training,often dropping by half every fixed number of epochs</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1924" name="Picture 3"/>
          <p:cNvPicPr>
            <a:picLocks noChangeAspect="1"/>
          </p:cNvPicPr>
          <p:nvPr/>
        </p:nvPicPr>
        <p:blipFill>
          <a:blip r:embed="rId2"/>
          <a:stretch>
            <a:fillRect/>
          </a:stretch>
        </p:blipFill>
        <p:spPr>
          <a:xfrm>
            <a:off x="5087938" y="2552700"/>
            <a:ext cx="3805237" cy="3276600"/>
          </a:xfrm>
          <a:prstGeom prst="rect">
            <a:avLst/>
          </a:prstGeom>
          <a:noFill/>
          <a:ln w="9525">
            <a:noFill/>
          </a:ln>
        </p:spPr>
      </p:pic>
      <p:pic>
        <p:nvPicPr>
          <p:cNvPr id="81925" name="Picture 4"/>
          <p:cNvPicPr>
            <a:picLocks noChangeAspect="1"/>
          </p:cNvPicPr>
          <p:nvPr/>
        </p:nvPicPr>
        <p:blipFill>
          <a:blip r:embed="rId3"/>
          <a:stretch>
            <a:fillRect/>
          </a:stretch>
        </p:blipFill>
        <p:spPr>
          <a:xfrm>
            <a:off x="401638" y="2438400"/>
            <a:ext cx="4413250" cy="3505200"/>
          </a:xfrm>
          <a:prstGeom prst="rect">
            <a:avLst/>
          </a:prstGeom>
          <a:noFill/>
          <a:ln w="9525">
            <a:noFill/>
          </a:ln>
        </p:spPr>
      </p:pic>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Convolution(Contd..)</a:t>
            </a:r>
          </a:p>
        </p:txBody>
      </p:sp>
      <p:sp>
        <p:nvSpPr>
          <p:cNvPr id="3" name="Content Placeholder 2"/>
          <p:cNvSpPr>
            <a:spLocks noGrp="1"/>
          </p:cNvSpPr>
          <p:nvPr>
            <p:ph idx="1"/>
          </p:nvPr>
        </p:nvSpPr>
        <p:spPr>
          <a:xfrm>
            <a:off x="0" y="914400"/>
            <a:ext cx="8915400" cy="5410200"/>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 reality an image is represented as a 3D matrix with dimensions of height, width and depth.</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filter is slided over the input like below and perform the convolution at every location aggregating the result in a feature map.</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7652" name="Picture 3"/>
          <p:cNvPicPr>
            <a:picLocks noChangeAspect="1"/>
          </p:cNvPicPr>
          <p:nvPr/>
        </p:nvPicPr>
        <p:blipFill>
          <a:blip r:embed="rId2"/>
          <a:stretch>
            <a:fillRect/>
          </a:stretch>
        </p:blipFill>
        <p:spPr>
          <a:xfrm>
            <a:off x="762000" y="3276600"/>
            <a:ext cx="3733800" cy="2552700"/>
          </a:xfrm>
          <a:prstGeom prst="rect">
            <a:avLst/>
          </a:prstGeom>
          <a:noFill/>
          <a:ln w="9525">
            <a:noFill/>
          </a:ln>
        </p:spPr>
      </p:pic>
      <p:pic>
        <p:nvPicPr>
          <p:cNvPr id="27653" name="Picture 4"/>
          <p:cNvPicPr>
            <a:picLocks noChangeAspect="1"/>
          </p:cNvPicPr>
          <p:nvPr/>
        </p:nvPicPr>
        <p:blipFill>
          <a:blip r:embed="rId3"/>
          <a:stretch>
            <a:fillRect/>
          </a:stretch>
        </p:blipFill>
        <p:spPr>
          <a:xfrm>
            <a:off x="4876800" y="3429000"/>
            <a:ext cx="3838575" cy="2209800"/>
          </a:xfrm>
          <a:prstGeom prst="rect">
            <a:avLst/>
          </a:prstGeom>
          <a:noFill/>
          <a:ln w="9525">
            <a:noFill/>
          </a:ln>
        </p:spPr>
      </p:pic>
    </p:spTree>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Gradient Decent(Contd..)</a:t>
            </a:r>
          </a:p>
        </p:txBody>
      </p:sp>
      <p:sp>
        <p:nvSpPr>
          <p:cNvPr id="82947" name="Content Placeholder 2"/>
          <p:cNvSpPr>
            <a:spLocks noGrp="1"/>
          </p:cNvSpPr>
          <p:nvPr>
            <p:ph idx="1"/>
          </p:nvPr>
        </p:nvSpPr>
        <p:spPr>
          <a:xfrm>
            <a:off x="250825" y="990600"/>
            <a:ext cx="8642350" cy="5303838"/>
          </a:xfrm>
        </p:spPr>
        <p:txBody>
          <a:bodyPr vert="horz" wrap="square" lIns="91440" tIns="45720" rIns="91440" bIns="45720" anchor="t" anchorCtr="0"/>
          <a:lstStyle/>
          <a:p>
            <a:pPr>
              <a:buSzPct val="88000"/>
            </a:pPr>
            <a:r>
              <a:rPr lang="en-US" altLang="zh-CN"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 systematic approach towards finding the optimal learning rate</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The best learning rate is associated with the steepest drop in loss, so we're mainly interested in analyzing the slope of the plot.</a:t>
            </a:r>
          </a:p>
        </p:txBody>
      </p:sp>
      <p:pic>
        <p:nvPicPr>
          <p:cNvPr id="82948" name="Picture 5"/>
          <p:cNvPicPr>
            <a:picLocks noChangeAspect="1"/>
          </p:cNvPicPr>
          <p:nvPr/>
        </p:nvPicPr>
        <p:blipFill>
          <a:blip r:embed="rId2"/>
          <a:stretch>
            <a:fillRect/>
          </a:stretch>
        </p:blipFill>
        <p:spPr>
          <a:xfrm>
            <a:off x="838200" y="2286000"/>
            <a:ext cx="8137525" cy="3902075"/>
          </a:xfrm>
          <a:prstGeom prst="rect">
            <a:avLst/>
          </a:prstGeom>
          <a:noFill/>
          <a:ln w="9525">
            <a:noFill/>
          </a:ln>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Problems with Gradient Decent</a:t>
            </a:r>
          </a:p>
        </p:txBody>
      </p:sp>
      <p:sp>
        <p:nvSpPr>
          <p:cNvPr id="3" name="Content Placeholder 2"/>
          <p:cNvSpPr>
            <a:spLocks noGrp="1"/>
          </p:cNvSpPr>
          <p:nvPr>
            <p:ph idx="1"/>
          </p:nvPr>
        </p:nvSpPr>
        <p:spPr>
          <a:xfrm>
            <a:off x="152400"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88000"/>
              <a:buFont typeface="Wingdings" panose="05000000000000000000" pitchFamily="2" charset="2"/>
              <a:buChar char="Ø"/>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Local Minima </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Gradient Descent gets trapped in local minima.</a:t>
            </a:r>
          </a:p>
          <a:p>
            <a:pPr marL="342900" marR="0" lvl="0" indent="-342900" algn="just" defTabSz="914400" rtl="0" eaLnBrk="0" fontAlgn="base" latinLnBrk="0" hangingPunct="0">
              <a:lnSpc>
                <a:spcPct val="100000"/>
              </a:lnSpc>
              <a:spcBef>
                <a:spcPct val="20000"/>
              </a:spcBef>
              <a:spcAft>
                <a:spcPct val="0"/>
              </a:spcAft>
              <a:buClr>
                <a:schemeClr val="folHlink"/>
              </a:buClr>
              <a:buSzPct val="88000"/>
              <a:buFont typeface="Wingdings" panose="05000000000000000000" pitchFamily="2" charset="2"/>
              <a:buChar char="Ø"/>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Plateau</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 At the plateau, the gradient at each dimension is still near 0 and the model updates slowly as well</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83972" name="Picture 3"/>
          <p:cNvPicPr>
            <a:picLocks noChangeAspect="1"/>
          </p:cNvPicPr>
          <p:nvPr/>
        </p:nvPicPr>
        <p:blipFill>
          <a:blip r:embed="rId2"/>
          <a:stretch>
            <a:fillRect/>
          </a:stretch>
        </p:blipFill>
        <p:spPr>
          <a:xfrm>
            <a:off x="1295400" y="2705100"/>
            <a:ext cx="6297613" cy="3543300"/>
          </a:xfrm>
          <a:prstGeom prst="rect">
            <a:avLst/>
          </a:prstGeom>
          <a:noFill/>
          <a:ln w="9525">
            <a:noFill/>
          </a:ln>
        </p:spPr>
      </p:pic>
    </p:spTree>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vert="horz" wrap="square" lIns="18000" tIns="10800" rIns="18000" bIns="10800" anchor="ctr" anchorCtr="1"/>
          <a:lstStyle/>
          <a:p>
            <a:r>
              <a:rPr lang="en-US" altLang="en-US" sz="3600" b="1" dirty="0">
                <a:latin typeface="Arial Rounded MT Bold" panose="020F0704030504030204" pitchFamily="34" charset="0"/>
              </a:rPr>
              <a:t>Gradient Descent With Momentum</a:t>
            </a:r>
          </a:p>
        </p:txBody>
      </p:sp>
      <p:sp>
        <p:nvSpPr>
          <p:cNvPr id="33795"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Momentum is a value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between 0 and 1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that increases the size of the steps taken towards the minimum by trying to jump from a local minima</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large value of momentum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means that the convergence will happen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fast.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small value of momentum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cannot reliably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avoid local minima, and can also slow down the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training of the system.</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Momentum also helps in smoothing out the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variations, if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gradient keeps changing</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direction.</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alt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84996" name="Picture 3"/>
          <p:cNvPicPr>
            <a:picLocks noChangeAspect="1"/>
          </p:cNvPicPr>
          <p:nvPr/>
        </p:nvPicPr>
        <p:blipFill>
          <a:blip r:embed="rId2"/>
          <a:stretch>
            <a:fillRect/>
          </a:stretch>
        </p:blipFill>
        <p:spPr>
          <a:xfrm>
            <a:off x="5737225" y="2286000"/>
            <a:ext cx="3406775" cy="3567113"/>
          </a:xfrm>
          <a:prstGeom prst="rect">
            <a:avLst/>
          </a:prstGeom>
          <a:noFill/>
          <a:ln w="9525">
            <a:noFill/>
          </a:ln>
        </p:spPr>
      </p:pic>
      <p:pic>
        <p:nvPicPr>
          <p:cNvPr id="84997" name="Picture 1"/>
          <p:cNvPicPr>
            <a:picLocks noChangeAspect="1"/>
          </p:cNvPicPr>
          <p:nvPr/>
        </p:nvPicPr>
        <p:blipFill>
          <a:blip r:embed="rId3"/>
          <a:stretch>
            <a:fillRect/>
          </a:stretch>
        </p:blipFill>
        <p:spPr>
          <a:xfrm>
            <a:off x="2689225" y="4138613"/>
            <a:ext cx="3048000" cy="2171700"/>
          </a:xfrm>
          <a:prstGeom prst="rect">
            <a:avLst/>
          </a:prstGeom>
          <a:noFill/>
          <a:ln w="9525">
            <a:noFill/>
          </a:ln>
        </p:spPr>
      </p:pic>
    </p:spTree>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vert="horz" wrap="square" lIns="18000" tIns="10800" rIns="18000" bIns="10800" anchor="ctr" anchorCtr="1"/>
          <a:lstStyle/>
          <a:p>
            <a:r>
              <a:rPr lang="en-US" altLang="zh-CN" sz="3600" b="1" dirty="0">
                <a:ea typeface="SimSun" panose="02010600030101010101" pitchFamily="2" charset="-122"/>
              </a:rPr>
              <a:t>Variants of Gradient descent</a:t>
            </a:r>
            <a:endParaRPr lang="en-US" altLang="en-US" sz="3600" dirty="0">
              <a:latin typeface="Arial Rounded MT Bold" panose="020F0704030504030204" pitchFamily="34" charset="0"/>
            </a:endParaRPr>
          </a:p>
        </p:txBody>
      </p:sp>
      <p:sp>
        <p:nvSpPr>
          <p:cNvPr id="35843" name="Content Placeholder 4"/>
          <p:cNvSpPr>
            <a:spLocks noGrp="1"/>
          </p:cNvSpPr>
          <p:nvPr>
            <p:ph idx="1"/>
          </p:nvPr>
        </p:nvSpPr>
        <p:spPr>
          <a:xfrm>
            <a:off x="250825" y="990600"/>
            <a:ext cx="8816975"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1.Batch Gradient Descent</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All the training data is taken into consideration to take a single step. Just one step of gradient descent in one epoch.</a:t>
            </a:r>
          </a:p>
          <a:p>
            <a:pPr marL="342900" marR="0" lvl="0" indent="-342900" algn="just" defTabSz="914400" rtl="0" eaLnBrk="0" fontAlgn="base" latinLnBrk="0" hangingPunct="0">
              <a:lnSpc>
                <a:spcPct val="100000"/>
              </a:lnSpc>
              <a:spcBef>
                <a:spcPct val="20000"/>
              </a:spcBef>
              <a:spcAft>
                <a:spcPct val="0"/>
              </a:spcAft>
              <a:buClr>
                <a:schemeClr val="folHlink"/>
              </a:buClr>
              <a:buSzPct val="85000"/>
              <a:buFont typeface="Wingdings" panose="05000000000000000000" pitchFamily="2" charset="2"/>
              <a:buChar char="v"/>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Great for convex or relatively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smooth error manifolds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 directly towards an optimum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solution.</a:t>
            </a:r>
          </a:p>
          <a:p>
            <a:pPr marL="342900" marR="0" lvl="0" indent="-342900" algn="just" defTabSz="914400" rtl="0" eaLnBrk="0" fontAlgn="base" latinLnBrk="0" hangingPunct="0">
              <a:lnSpc>
                <a:spcPct val="100000"/>
              </a:lnSpc>
              <a:spcBef>
                <a:spcPct val="20000"/>
              </a:spcBef>
              <a:spcAft>
                <a:spcPct val="0"/>
              </a:spcAft>
              <a:buClr>
                <a:schemeClr val="folHlink"/>
              </a:buClr>
              <a:buSzPct val="85000"/>
              <a:buFont typeface="Wingdings" panose="05000000000000000000" pitchFamily="2" charset="2"/>
              <a:buChar char="v"/>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For huge dataset ,it is not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efficient for computational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difficulty.</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v"/>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alt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86020" name="Picture 1"/>
          <p:cNvPicPr>
            <a:picLocks noChangeAspect="1"/>
          </p:cNvPicPr>
          <p:nvPr/>
        </p:nvPicPr>
        <p:blipFill>
          <a:blip r:embed="rId2"/>
          <a:stretch>
            <a:fillRect/>
          </a:stretch>
        </p:blipFill>
        <p:spPr>
          <a:xfrm>
            <a:off x="4343400" y="2057400"/>
            <a:ext cx="4724400" cy="3962400"/>
          </a:xfrm>
          <a:prstGeom prst="rect">
            <a:avLst/>
          </a:prstGeom>
          <a:noFill/>
          <a:ln w="9525">
            <a:noFill/>
          </a:ln>
        </p:spPr>
      </p:pic>
    </p:spTree>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Variants of Gradient descent(Contd..)</a:t>
            </a:r>
            <a:endParaRPr lang="en-US" altLang="zh-CN" dirty="0">
              <a:ea typeface="SimSun" panose="02010600030101010101" pitchFamily="2" charset="-122"/>
            </a:endParaRP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 Stochastic Gradient Descent</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We consider just one sample at a time to take a single step.</a:t>
            </a:r>
          </a:p>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v"/>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SGD can be used for larger datasets. It converges faster when the dataset is large as it causes updates to the parameters more frequently.</a:t>
            </a:r>
          </a:p>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v"/>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Since we are considering just one example at a time the cost will fluctuate over the training examples .It will never reach the minima but it will keep dancing around it.</a:t>
            </a:r>
          </a:p>
        </p:txBody>
      </p:sp>
      <p:pic>
        <p:nvPicPr>
          <p:cNvPr id="87044" name="Picture 3"/>
          <p:cNvPicPr>
            <a:picLocks noChangeAspect="1"/>
          </p:cNvPicPr>
          <p:nvPr/>
        </p:nvPicPr>
        <p:blipFill>
          <a:blip r:embed="rId2"/>
          <a:stretch>
            <a:fillRect/>
          </a:stretch>
        </p:blipFill>
        <p:spPr>
          <a:xfrm>
            <a:off x="1752600" y="3124200"/>
            <a:ext cx="5257800" cy="3382963"/>
          </a:xfrm>
          <a:prstGeom prst="rect">
            <a:avLst/>
          </a:prstGeom>
          <a:noFill/>
          <a:ln w="9525">
            <a:noFill/>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Variants of Gradient descent(Contd..)</a:t>
            </a:r>
            <a:endParaRPr lang="en-US" altLang="zh-CN" dirty="0">
              <a:ea typeface="SimSun" panose="02010600030101010101" pitchFamily="2" charset="-122"/>
            </a:endParaRPr>
          </a:p>
        </p:txBody>
      </p:sp>
      <p:sp>
        <p:nvSpPr>
          <p:cNvPr id="3" name="Content Placeholder 2"/>
          <p:cNvSpPr>
            <a:spLocks noGrp="1"/>
          </p:cNvSpPr>
          <p:nvPr>
            <p:ph idx="1"/>
          </p:nvPr>
        </p:nvSpPr>
        <p:spPr>
          <a:xfrm>
            <a:off x="31750"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Stochastic gradient Decent VS Batch Gradient Decent</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1.First, SGD converges much more rapidly than batch gradient descent.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2.Secondly, despite what the average cost function plot says, batch gradient descent after 1000 iterations </a:t>
            </a:r>
            <a:r>
              <a:rPr kumimoji="1" lang="en-US" sz="2000" b="0"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outperforms</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SGD.</a:t>
            </a:r>
          </a:p>
          <a:p>
            <a:pPr marL="457200" marR="0" lvl="0" indent="-4572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AutoNum type="arabicPeriod"/>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This is because SGD is </a:t>
            </a:r>
            <a:r>
              <a:rPr kumimoji="1" lang="en-US" sz="2400" b="0"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noisy</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 can act to “kick” the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gradient descent out of local</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minimum values of the cost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function , it can also hinder it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settling down into a good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minimum</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p:txBody>
      </p:sp>
      <p:pic>
        <p:nvPicPr>
          <p:cNvPr id="88068" name="Picture 4"/>
          <p:cNvPicPr>
            <a:picLocks noChangeAspect="1"/>
          </p:cNvPicPr>
          <p:nvPr/>
        </p:nvPicPr>
        <p:blipFill>
          <a:blip r:embed="rId2"/>
          <a:stretch>
            <a:fillRect/>
          </a:stretch>
        </p:blipFill>
        <p:spPr>
          <a:xfrm>
            <a:off x="3906838" y="2514600"/>
            <a:ext cx="5232400" cy="3933825"/>
          </a:xfrm>
          <a:prstGeom prst="rect">
            <a:avLst/>
          </a:prstGeom>
          <a:noFill/>
          <a:ln w="9525">
            <a:noFill/>
          </a:ln>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Variants of Gradient descent(Contd..)</a:t>
            </a:r>
            <a:endParaRPr lang="en-US" altLang="zh-CN" dirty="0">
              <a:ea typeface="SimSun" panose="02010600030101010101" pitchFamily="2" charset="-122"/>
            </a:endParaRPr>
          </a:p>
        </p:txBody>
      </p:sp>
      <p:sp>
        <p:nvSpPr>
          <p:cNvPr id="3" name="Content Placeholder 2"/>
          <p:cNvSpPr>
            <a:spLocks noGrp="1"/>
          </p:cNvSpPr>
          <p:nvPr>
            <p:ph idx="1"/>
          </p:nvPr>
        </p:nvSpPr>
        <p:spPr>
          <a:xfrm>
            <a:off x="31750" y="990600"/>
            <a:ext cx="8642350" cy="5303838"/>
          </a:xfrm>
        </p:spPr>
        <p:txBody>
          <a:bodyPr vert="horz" wrap="square" lIns="91440" tIns="45720" rIns="91440" bIns="45720" numCol="1" anchor="t" anchorCtr="0" compatLnSpc="1">
            <a:normAutofit/>
          </a:bodyPr>
          <a:lstStyle/>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3.Mini-Batch Gradient Decent</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mixture of Batch Gradient Descent and SGD is used. We use a batch of a fixed number of training examples which is less than the actual dataset and call it a mini-batch.</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Mini-batch gradient descent appears be the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superior method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of gradient descent to be used in neural networks training.</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Kicks</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the cost function out of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local minimum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values to reach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better, perhaps even the best,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minimum.</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Mini-batch gradient descent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is that it can be performed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 a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distributed manner</a:t>
            </a:r>
          </a:p>
        </p:txBody>
      </p:sp>
      <p:pic>
        <p:nvPicPr>
          <p:cNvPr id="89092" name="Picture 6"/>
          <p:cNvPicPr>
            <a:picLocks noChangeAspect="1"/>
          </p:cNvPicPr>
          <p:nvPr/>
        </p:nvPicPr>
        <p:blipFill>
          <a:blip r:embed="rId2"/>
          <a:stretch>
            <a:fillRect/>
          </a:stretch>
        </p:blipFill>
        <p:spPr>
          <a:xfrm>
            <a:off x="3810000" y="3048000"/>
            <a:ext cx="5121275" cy="3246438"/>
          </a:xfrm>
          <a:prstGeom prst="rect">
            <a:avLst/>
          </a:prstGeom>
          <a:noFill/>
          <a:ln w="9525">
            <a:noFill/>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AdaGrad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Ø"/>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Keeps track of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sum of gradient squared </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and uses that to adapt the gradient in different directions</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Ø"/>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Some features are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very sparse.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AdaGrad solves this problem by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Changing learning rate.</a:t>
            </a:r>
          </a:p>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Ø"/>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 makes big updates for less frequent parameters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and a small step for frequent parameters.</a:t>
            </a:r>
          </a:p>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Ø"/>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AdaGrad will take a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straight path</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whereas gradient descent takes the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approach of “let me slide down the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steep slope first and maybe worry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about the slower direction later,</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Thus falls in saddle point.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90116" name="Picture 3"/>
          <p:cNvPicPr>
            <a:picLocks noChangeAspect="1"/>
          </p:cNvPicPr>
          <p:nvPr/>
        </p:nvPicPr>
        <p:blipFill>
          <a:blip r:embed="rId2"/>
          <a:stretch>
            <a:fillRect/>
          </a:stretch>
        </p:blipFill>
        <p:spPr>
          <a:xfrm>
            <a:off x="5867400" y="1441450"/>
            <a:ext cx="3276600" cy="2233613"/>
          </a:xfrm>
          <a:prstGeom prst="rect">
            <a:avLst/>
          </a:prstGeom>
          <a:noFill/>
          <a:ln w="9525">
            <a:noFill/>
          </a:ln>
        </p:spPr>
      </p:pic>
      <p:pic>
        <p:nvPicPr>
          <p:cNvPr id="90117" name="Picture 4"/>
          <p:cNvPicPr>
            <a:picLocks noChangeAspect="1"/>
          </p:cNvPicPr>
          <p:nvPr/>
        </p:nvPicPr>
        <p:blipFill>
          <a:blip r:embed="rId3"/>
          <a:stretch>
            <a:fillRect/>
          </a:stretch>
        </p:blipFill>
        <p:spPr>
          <a:xfrm>
            <a:off x="4567238" y="3879850"/>
            <a:ext cx="4179887" cy="2401888"/>
          </a:xfrm>
          <a:prstGeom prst="rect">
            <a:avLst/>
          </a:prstGeom>
          <a:noFill/>
          <a:ln w="9525">
            <a:noFill/>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AdaGrad(Contd...)</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Advantages: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 Learning rate changes for each training parameter.</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2. Don’t need to manually tune the learning rate.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3. </a:t>
            </a:r>
            <a:r>
              <a:rPr kumimoji="1" lang="en-US" sz="2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Able to train on sparse data.</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Disadvantages: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a:t>
            </a:r>
            <a:r>
              <a:rPr kumimoji="1" lang="en-US" sz="2800" b="0" i="0" u="none" strike="noStrike" kern="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1. </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Computationally expensive as a need to calculate the  second order derivative.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 The learning rate is always decreasing results in slow training.</a:t>
            </a:r>
            <a:endParaRPr kumimoji="1" 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Exponentially Moving Average</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88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An exponential moving average (EMA) is a type of moving average that places a greater weight and significance on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most recent data points</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0" fontAlgn="base" latinLnBrk="0" hangingPunct="0">
              <a:lnSpc>
                <a:spcPct val="100000"/>
              </a:lnSpc>
              <a:spcBef>
                <a:spcPct val="20000"/>
              </a:spcBef>
              <a:spcAft>
                <a:spcPct val="0"/>
              </a:spcAft>
              <a:buClr>
                <a:schemeClr val="folHlink"/>
              </a:buClr>
              <a:buSzPct val="88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Reacts more significantly to recent price changes than a simple moving average , which applies an equal weight to all observations in the period.</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92164" name="Picture 3"/>
          <p:cNvPicPr>
            <a:picLocks noChangeAspect="1"/>
          </p:cNvPicPr>
          <p:nvPr/>
        </p:nvPicPr>
        <p:blipFill>
          <a:blip r:embed="rId2"/>
          <a:stretch>
            <a:fillRect/>
          </a:stretch>
        </p:blipFill>
        <p:spPr>
          <a:xfrm>
            <a:off x="228600" y="2790825"/>
            <a:ext cx="3581400" cy="3246438"/>
          </a:xfrm>
          <a:prstGeom prst="rect">
            <a:avLst/>
          </a:prstGeom>
          <a:noFill/>
          <a:ln w="9525">
            <a:noFill/>
          </a:ln>
        </p:spPr>
      </p:pic>
      <p:pic>
        <p:nvPicPr>
          <p:cNvPr id="92165" name="Picture 4"/>
          <p:cNvPicPr>
            <a:picLocks noChangeAspect="1"/>
          </p:cNvPicPr>
          <p:nvPr/>
        </p:nvPicPr>
        <p:blipFill>
          <a:blip r:embed="rId3"/>
          <a:stretch>
            <a:fillRect/>
          </a:stretch>
        </p:blipFill>
        <p:spPr>
          <a:xfrm>
            <a:off x="3787775" y="2509838"/>
            <a:ext cx="5356225" cy="3810000"/>
          </a:xfrm>
          <a:prstGeom prst="rect">
            <a:avLst/>
          </a:prstGeom>
          <a:noFill/>
          <a:ln w="9525">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Convolution(Contd..)</a:t>
            </a:r>
          </a:p>
        </p:txBody>
      </p:sp>
      <p:sp>
        <p:nvSpPr>
          <p:cNvPr id="3" name="Content Placeholder 2"/>
          <p:cNvSpPr>
            <a:spLocks noGrp="1"/>
          </p:cNvSpPr>
          <p:nvPr>
            <p:ph sz="half" idx="1"/>
          </p:nvPr>
        </p:nvSpPr>
        <p:spPr>
          <a:xfrm>
            <a:off x="250825" y="990600"/>
            <a:ext cx="4244975" cy="5638800"/>
          </a:xfrm>
        </p:spPr>
        <p:txBody>
          <a:bodyPr vert="horz" wrap="square" lIns="91440" tIns="45720" rIns="91440" bIns="45720" numCol="1" anchor="t" anchorCtr="0" compatLnSpc="1">
            <a:normAutofit lnSpcReduction="10000"/>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Multiple convolutions is performed on an input, each using a different filter and resulting in a distinct feature map.</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Then </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stack all </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these feature maps together and that becomes the final output of the convolution layer.</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Input</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:10 different filters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&amp; 10 feature maps of size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32*32*1</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Output</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 volume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of size 32x32x10</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28676" name="Content Placeholder 1" descr="Annotation 2021-08-21 124936"/>
          <p:cNvPicPr>
            <a:picLocks noGrp="1" noChangeAspect="1"/>
          </p:cNvPicPr>
          <p:nvPr>
            <p:ph sz="half" idx="2"/>
          </p:nvPr>
        </p:nvPicPr>
        <p:blipFill>
          <a:blip r:embed="rId2"/>
          <a:srcRect/>
          <a:stretch>
            <a:fillRect/>
          </a:stretch>
        </p:blipFill>
        <p:spPr>
          <a:xfrm>
            <a:off x="4749800" y="990600"/>
            <a:ext cx="3846513" cy="3003550"/>
          </a:xfrm>
        </p:spPr>
      </p:pic>
      <p:pic>
        <p:nvPicPr>
          <p:cNvPr id="28677" name="Picture 3" descr="WhatsApp Image 2021-08-17 at 13.06.46"/>
          <p:cNvPicPr>
            <a:picLocks noChangeAspect="1"/>
          </p:cNvPicPr>
          <p:nvPr/>
        </p:nvPicPr>
        <p:blipFill>
          <a:blip r:embed="rId3"/>
          <a:stretch>
            <a:fillRect/>
          </a:stretch>
        </p:blipFill>
        <p:spPr>
          <a:xfrm>
            <a:off x="4864100" y="4038600"/>
            <a:ext cx="3994150" cy="2138363"/>
          </a:xfrm>
          <a:prstGeom prst="rect">
            <a:avLst/>
          </a:prstGeom>
          <a:noFill/>
          <a:ln w="9525">
            <a:noFill/>
          </a:ln>
        </p:spPr>
      </p:pic>
    </p:spTree>
  </p:cSld>
  <p:clrMapOvr>
    <a:masterClrMapping/>
  </p:clrMapOvr>
  <p:transition spd="slow">
    <p:cove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AdaDelta</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lnSpcReduction="10000"/>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Ø"/>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 is an extension of AdaGrad which tends to remove the </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decaying learning Rate problem of it</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Ø"/>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Instead of accumulating all previously squared gradients, Ada-delta limits the window of accumulated past gradients to some fixed size w.</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Ø"/>
              <a:defRPr/>
            </a:pPr>
            <a:r>
              <a:rPr kumimoji="1" lang="en-US" sz="2400" b="0"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In this exponentially moving average is used rather than the sum of all the gradients.</a:t>
            </a:r>
            <a:endPar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Advantages: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1.Now the learning rate does not decay and the training does not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stop</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Disadvantages: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1.Computationally expensive.</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RMSProp — Root Mean Square Propagation</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q"/>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Intuition:</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AdaGrad decays the learning rate very aggressively (as the denominator grows). As a result, after a while, the frequent parameters will start receiving very small updates because of the decayed learning rate. To avoid this why not decay the denominator and prevent its rapid growth.</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AdaGrad got stuck when it was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close to convergence, because of the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decayed learning rate. RMSProp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overcomes this problem.</a:t>
            </a:r>
          </a:p>
        </p:txBody>
      </p:sp>
      <p:pic>
        <p:nvPicPr>
          <p:cNvPr id="94212" name="Picture 8"/>
          <p:cNvPicPr>
            <a:picLocks noChangeAspect="1"/>
          </p:cNvPicPr>
          <p:nvPr/>
        </p:nvPicPr>
        <p:blipFill>
          <a:blip r:embed="rId2"/>
          <a:stretch>
            <a:fillRect/>
          </a:stretch>
        </p:blipFill>
        <p:spPr>
          <a:xfrm>
            <a:off x="4114800" y="2438400"/>
            <a:ext cx="4648200" cy="3200400"/>
          </a:xfrm>
          <a:prstGeom prst="rect">
            <a:avLst/>
          </a:prstGeom>
          <a:noFill/>
          <a:ln w="9525">
            <a:noFill/>
          </a:ln>
        </p:spPr>
      </p:pic>
      <p:pic>
        <p:nvPicPr>
          <p:cNvPr id="94213" name="Picture 9"/>
          <p:cNvPicPr>
            <a:picLocks noChangeAspect="1"/>
          </p:cNvPicPr>
          <p:nvPr/>
        </p:nvPicPr>
        <p:blipFill>
          <a:blip r:embed="rId3"/>
          <a:stretch>
            <a:fillRect/>
          </a:stretch>
        </p:blipFill>
        <p:spPr>
          <a:xfrm>
            <a:off x="404813" y="2286000"/>
            <a:ext cx="3505200" cy="2276475"/>
          </a:xfrm>
          <a:prstGeom prst="rect">
            <a:avLst/>
          </a:prstGeom>
          <a:noFill/>
          <a:ln w="9525">
            <a:noFill/>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Adam</a:t>
            </a:r>
          </a:p>
        </p:txBody>
      </p:sp>
      <p:sp>
        <p:nvSpPr>
          <p:cNvPr id="3" name="Content Placeholder 2"/>
          <p:cNvSpPr>
            <a:spLocks noGrp="1"/>
          </p:cNvSpPr>
          <p:nvPr>
            <p:ph idx="1"/>
          </p:nvPr>
        </p:nvSpPr>
        <p:spPr>
          <a:xfrm>
            <a:off x="250825" y="1020763"/>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Adam (Adaptive Moment Estimation) works with momentums of first and second order.</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intuition behind the Adam is that we don’t want to roll so fast just because we can jump over the minimum, we want to decrease the velocity a little bit for a careful search. </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q"/>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 addition to storing an exponentially decaying average of past squared gradients like AdaDelta, Adam also keeps an exponentially decaying average of past gradients M(t).</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q"/>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Advantages</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method is too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fast and converges rapidly.</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Rectifies vanishing learning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rate, high variance. </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q"/>
              <a:defRPr/>
            </a:pP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Disadvantages:</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Computationally costly.</a:t>
            </a:r>
          </a:p>
        </p:txBody>
      </p:sp>
      <p:pic>
        <p:nvPicPr>
          <p:cNvPr id="95236" name="Picture 4"/>
          <p:cNvPicPr>
            <a:picLocks noChangeAspect="1"/>
          </p:cNvPicPr>
          <p:nvPr/>
        </p:nvPicPr>
        <p:blipFill>
          <a:blip r:embed="rId2"/>
          <a:stretch>
            <a:fillRect/>
          </a:stretch>
        </p:blipFill>
        <p:spPr>
          <a:xfrm>
            <a:off x="4038600" y="3352800"/>
            <a:ext cx="4854575" cy="2990850"/>
          </a:xfrm>
          <a:prstGeom prst="rect">
            <a:avLst/>
          </a:prstGeom>
          <a:noFill/>
          <a:ln w="9525">
            <a:noFill/>
          </a:ln>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vert="horz" wrap="square" lIns="18000" tIns="10800" rIns="18000" bIns="10800" anchor="ctr" anchorCtr="1"/>
          <a:lstStyle/>
          <a:p>
            <a:r>
              <a:rPr lang="en-US" altLang="zh-CN" b="1" dirty="0">
                <a:ea typeface="SimSun" panose="02010600030101010101" pitchFamily="2" charset="-122"/>
              </a:rPr>
              <a:t>Which Algorithm to Use?</a:t>
            </a:r>
          </a:p>
        </p:txBody>
      </p:sp>
      <p:sp>
        <p:nvSpPr>
          <p:cNvPr id="2" name="Content Placeholder 1"/>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Ø"/>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If your input data is sparse, one of the adaptive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learning-rate methods works best.</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Ø"/>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RMSprop is an extension of Adagrad that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deals with its radically diminishing learning rates.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It is identical to Adadelta.</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Ø"/>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Adam, finally, adds bias-correction and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momentum to RMSprop. Insofar, RMSprop,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Adadelta, and Adam are very similar algorithms that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do well in similar circumstances.  Insofar, Adam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might be the best overall choice.</a:t>
            </a:r>
          </a:p>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Ø"/>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Many recent papers use vanilla SGD without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momentum and a simple learning rate annealing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Schedule , But for fast convergence and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train a deep or complex neural network, </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choose one of the adaptive learning rate methods.</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Ø"/>
              <a:defRPr/>
            </a:pPr>
            <a:endParaRPr kumimoji="1" lang="en-US" sz="1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96260" name="Picture 2"/>
          <p:cNvSpPr>
            <a:spLocks noChangeAspect="1"/>
          </p:cNvSpPr>
          <p:nvPr/>
        </p:nvSpPr>
        <p:spPr>
          <a:xfrm>
            <a:off x="5334000" y="962025"/>
            <a:ext cx="3635375" cy="5359400"/>
          </a:xfrm>
          <a:prstGeom prst="rect">
            <a:avLst/>
          </a:prstGeom>
          <a:noFill/>
          <a:ln w="9525">
            <a:noFill/>
          </a:ln>
        </p:spPr>
        <p:txBody>
          <a:bodyPr/>
          <a:lstStyle/>
          <a:p>
            <a:endParaRPr lang="en-US"/>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Forward Propagation</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Each Perceptron will propagate its value into Perceptrons in the proceeding layer, and eventually, arrive at the output layer. This process is called </a:t>
            </a: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Forward Propagation</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97284" name="Picture 3"/>
          <p:cNvPicPr>
            <a:picLocks noChangeAspect="1"/>
          </p:cNvPicPr>
          <p:nvPr/>
        </p:nvPicPr>
        <p:blipFill>
          <a:blip r:embed="rId2"/>
          <a:stretch>
            <a:fillRect/>
          </a:stretch>
        </p:blipFill>
        <p:spPr>
          <a:xfrm>
            <a:off x="990600" y="2925763"/>
            <a:ext cx="7902575" cy="3314700"/>
          </a:xfrm>
          <a:prstGeom prst="rect">
            <a:avLst/>
          </a:prstGeom>
          <a:noFill/>
          <a:ln w="9525">
            <a:noFill/>
          </a:ln>
        </p:spPr>
      </p:pic>
    </p:spTree>
  </p:cSld>
  <p:clrMapOvr>
    <a:masterClrMapping/>
  </p:clrMapOvr>
  <p:transition spd="slow">
    <p:cove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Back Propagation</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2000"/>
              <a:buFont typeface="Wingdings" panose="05000000000000000000" pitchFamily="2" charset="2"/>
              <a:buChar char="q"/>
              <a:defRPr/>
            </a:pP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 </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Cost Function</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is then used to calculate the difference between the expected result and the output of the neural network  in forward propagation and used to adjust the Weight and Biases of the previous layer. The process propagates backward in layers, and thus it is called “</a:t>
            </a:r>
            <a:r>
              <a:rPr kumimoji="1" lang="en-US" sz="2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Back Propagation</a:t>
            </a:r>
            <a:r>
              <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4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98308" name="Picture 3"/>
          <p:cNvPicPr>
            <a:picLocks noChangeAspect="1"/>
          </p:cNvPicPr>
          <p:nvPr/>
        </p:nvPicPr>
        <p:blipFill>
          <a:blip r:embed="rId2"/>
          <a:stretch>
            <a:fillRect/>
          </a:stretch>
        </p:blipFill>
        <p:spPr>
          <a:xfrm>
            <a:off x="762000" y="3048000"/>
            <a:ext cx="7848600" cy="3124200"/>
          </a:xfrm>
          <a:prstGeom prst="rect">
            <a:avLst/>
          </a:prstGeom>
          <a:noFill/>
          <a:ln w="9525">
            <a:noFill/>
          </a:ln>
        </p:spPr>
      </p:pic>
    </p:spTree>
  </p:cSld>
  <p:clrMapOvr>
    <a:masterClrMapping/>
  </p:clrMapOvr>
  <p:transition spd="slow">
    <p:cov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Data Augmentation</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Few examples to train on, resulting in a model that has poor generalization performance.</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Common transformations are: </a:t>
            </a:r>
            <a:r>
              <a:rPr kumimoji="1" lang="en-US" sz="28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rotation, shifting, resizing, zoom in , flipping </a:t>
            </a: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etc.</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99332" name="Picture 3"/>
          <p:cNvPicPr>
            <a:picLocks noChangeAspect="1"/>
          </p:cNvPicPr>
          <p:nvPr/>
        </p:nvPicPr>
        <p:blipFill>
          <a:blip r:embed="rId2"/>
          <a:stretch>
            <a:fillRect/>
          </a:stretch>
        </p:blipFill>
        <p:spPr>
          <a:xfrm>
            <a:off x="533400" y="2971800"/>
            <a:ext cx="3200400" cy="3200400"/>
          </a:xfrm>
          <a:prstGeom prst="rect">
            <a:avLst/>
          </a:prstGeom>
          <a:noFill/>
          <a:ln w="9525">
            <a:noFill/>
          </a:ln>
        </p:spPr>
      </p:pic>
      <p:pic>
        <p:nvPicPr>
          <p:cNvPr id="99333" name="Picture 4"/>
          <p:cNvPicPr>
            <a:picLocks noChangeAspect="1"/>
          </p:cNvPicPr>
          <p:nvPr/>
        </p:nvPicPr>
        <p:blipFill>
          <a:blip r:embed="rId3"/>
          <a:stretch>
            <a:fillRect/>
          </a:stretch>
        </p:blipFill>
        <p:spPr>
          <a:xfrm>
            <a:off x="4953000" y="2971800"/>
            <a:ext cx="3810000" cy="3216275"/>
          </a:xfrm>
          <a:prstGeom prst="rect">
            <a:avLst/>
          </a:prstGeom>
          <a:noFill/>
          <a:ln w="9525">
            <a:noFill/>
          </a:ln>
        </p:spPr>
      </p:pic>
    </p:spTree>
  </p:cSld>
  <p:clrMapOvr>
    <a:masterClrMapping/>
  </p:clrMapOvr>
  <p:transition spd="slow">
    <p:cove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Dropout</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During training time, at each iteration, a neuron is temporarily “dropped” or disabled with </a:t>
            </a:r>
            <a:r>
              <a:rPr kumimoji="1"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probability </a:t>
            </a:r>
            <a:r>
              <a:rPr kumimoji="1" lang="en-US" sz="2000" b="1" i="1"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t>
            </a: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This means all the inputs and outputs to this neuron will be disabled at the current iteration.</a:t>
            </a: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Randomly removing a different subset of neurons on each example would prevent conspiracies and thus reduce over_x0002_fitting.</a:t>
            </a: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By introducing noise in the output values of a layer can break up happenstance patterns that aren’t significant (what Hinton refers to as conspiracies), which the network will start memorizing if no noise is present.</a:t>
            </a: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v"/>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96000"/>
              <a:buFont typeface="Wingdings" panose="05000000000000000000" charset="0"/>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00356" name="Picture 3"/>
          <p:cNvPicPr>
            <a:picLocks noChangeAspect="1"/>
          </p:cNvPicPr>
          <p:nvPr/>
        </p:nvPicPr>
        <p:blipFill>
          <a:blip r:embed="rId2"/>
          <a:stretch>
            <a:fillRect/>
          </a:stretch>
        </p:blipFill>
        <p:spPr>
          <a:xfrm>
            <a:off x="2286000" y="3621088"/>
            <a:ext cx="4918075" cy="2711450"/>
          </a:xfrm>
          <a:prstGeom prst="rect">
            <a:avLst/>
          </a:prstGeom>
          <a:noFill/>
          <a:ln w="9525">
            <a:noFill/>
          </a:ln>
        </p:spPr>
      </p:pic>
    </p:spTree>
  </p:cSld>
  <p:clrMapOvr>
    <a:masterClrMapping/>
  </p:clrMapOvr>
  <p:transition spd="slow">
    <p:cove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Batch Normalization</a:t>
            </a:r>
          </a:p>
        </p:txBody>
      </p:sp>
      <p:sp>
        <p:nvSpPr>
          <p:cNvPr id="3" name="Content Placeholder 2"/>
          <p:cNvSpPr>
            <a:spLocks noGrp="1"/>
          </p:cNvSpPr>
          <p:nvPr>
            <p:ph idx="1"/>
          </p:nvPr>
        </p:nvSpPr>
        <p:spPr>
          <a:xfrm>
            <a:off x="250825" y="990600"/>
            <a:ext cx="8642350" cy="5303838"/>
          </a:xfrm>
        </p:spPr>
        <p:txBody>
          <a:bodyPr vert="horz" wrap="square" lIns="91440" tIns="45720" rIns="91440" bIns="45720" numCol="1" anchor="t" anchorCtr="0" compatLnSpc="1">
            <a:normAutofit/>
          </a:bodyPr>
          <a:lstStyle/>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Batch Normalization, is a process to make neural networks faster and more stable through adding extra layers in a deep neural network.</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q"/>
              <a:defRPr/>
            </a:pPr>
            <a:r>
              <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Normalization is the process of transforming the data to have a mean zero and standard deviation one.</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en-US" sz="2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01380" name="Picture 4"/>
          <p:cNvPicPr>
            <a:picLocks noChangeAspect="1"/>
          </p:cNvPicPr>
          <p:nvPr/>
        </p:nvPicPr>
        <p:blipFill>
          <a:blip r:embed="rId2"/>
          <a:stretch>
            <a:fillRect/>
          </a:stretch>
        </p:blipFill>
        <p:spPr>
          <a:xfrm>
            <a:off x="457200" y="3352800"/>
            <a:ext cx="8001000" cy="2493963"/>
          </a:xfrm>
          <a:prstGeom prst="rect">
            <a:avLst/>
          </a:prstGeom>
          <a:noFill/>
          <a:ln w="9525">
            <a:noFill/>
          </a:ln>
        </p:spPr>
      </p:pic>
    </p:spTree>
  </p:cSld>
  <p:clrMapOvr>
    <a:masterClrMapping/>
  </p:clrMapOvr>
  <p:transition spd="slow">
    <p:cove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Transfer Learning</a:t>
            </a:r>
          </a:p>
        </p:txBody>
      </p:sp>
      <p:sp>
        <p:nvSpPr>
          <p:cNvPr id="3" name="Content Placeholder 2"/>
          <p:cNvSpPr>
            <a:spLocks noGrp="1"/>
          </p:cNvSpPr>
          <p:nvPr>
            <p:ph sz="half" idx="1"/>
          </p:nvPr>
        </p:nvSpPr>
        <p:spPr>
          <a:xfrm>
            <a:off x="13335" y="934085"/>
            <a:ext cx="4393565" cy="5415280"/>
          </a:xfrm>
        </p:spPr>
        <p:txBody>
          <a:bodyPr/>
          <a:lstStyle/>
          <a:p>
            <a:pPr>
              <a:buFont typeface="Wingdings" panose="05000000000000000000" charset="0"/>
              <a:buChar char="v"/>
            </a:pPr>
            <a:r>
              <a:rPr lang="en-US" sz="2000"/>
              <a:t>Transfer learning is the improvement of learning in a new task through the transfer of knowledge from a related task that has already been learned.</a:t>
            </a:r>
          </a:p>
          <a:p>
            <a:pPr>
              <a:buFont typeface="Wingdings" panose="05000000000000000000" charset="0"/>
              <a:buChar char="v"/>
            </a:pPr>
            <a:r>
              <a:rPr lang="en-US" sz="2000">
                <a:solidFill>
                  <a:srgbClr val="00B0F0"/>
                </a:solidFill>
              </a:rPr>
              <a:t>Motivation for Transfer Learning:</a:t>
            </a:r>
          </a:p>
          <a:p>
            <a:pPr>
              <a:buFont typeface="Wingdings" panose="05000000000000000000" charset="0"/>
              <a:buChar char="Ø"/>
            </a:pPr>
            <a:r>
              <a:rPr lang="en-US" sz="2000">
                <a:solidFill>
                  <a:schemeClr val="bg2"/>
                </a:solidFill>
              </a:rPr>
              <a:t>Humans don’t learn everything from the ground up and leverage and transfer their knowledge from previously learnt domains to newer domains and tasks.</a:t>
            </a:r>
          </a:p>
          <a:p>
            <a:pPr>
              <a:buFont typeface="Wingdings" panose="05000000000000000000" charset="0"/>
              <a:buChar char="Ø"/>
            </a:pPr>
            <a:r>
              <a:rPr lang="en-US" sz="2000">
                <a:solidFill>
                  <a:schemeClr val="bg2"/>
                </a:solidFill>
              </a:rPr>
              <a:t>To solve complex problems need a whole lot of data, and getting vast amounts of labeled data for supervised models can be really difficult.</a:t>
            </a:r>
          </a:p>
          <a:p>
            <a:pPr marL="0" indent="0">
              <a:buFont typeface="Wingdings" panose="05000000000000000000" charset="0"/>
              <a:buNone/>
            </a:pPr>
            <a:endParaRPr lang="en-US" sz="2000">
              <a:solidFill>
                <a:schemeClr val="bg2"/>
              </a:solidFill>
            </a:endParaRPr>
          </a:p>
          <a:p>
            <a:pPr>
              <a:buFont typeface="Wingdings" panose="05000000000000000000" charset="0"/>
              <a:buChar char="Ø"/>
            </a:pPr>
            <a:endParaRPr lang="en-US" sz="2000">
              <a:solidFill>
                <a:schemeClr val="bg2"/>
              </a:solidFill>
            </a:endParaRPr>
          </a:p>
        </p:txBody>
      </p:sp>
      <p:pic>
        <p:nvPicPr>
          <p:cNvPr id="6" name="Content Placeholder 5" descr="WhatsApp Image 2021-10-11 at 22.21.15 (2)"/>
          <p:cNvPicPr>
            <a:picLocks noGrp="1" noChangeAspect="1"/>
          </p:cNvPicPr>
          <p:nvPr>
            <p:ph sz="half" idx="2"/>
          </p:nvPr>
        </p:nvPicPr>
        <p:blipFill>
          <a:blip r:embed="rId2"/>
          <a:stretch>
            <a:fillRect/>
          </a:stretch>
        </p:blipFill>
        <p:spPr>
          <a:xfrm>
            <a:off x="4416425" y="1332865"/>
            <a:ext cx="4498975" cy="413893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vert="horz" wrap="square" lIns="18000" tIns="10800" rIns="18000" bIns="10800" anchor="ctr" anchorCtr="1"/>
          <a:lstStyle/>
          <a:p>
            <a:r>
              <a:rPr lang="en-US" altLang="en-US" dirty="0"/>
              <a:t> Layered Representation </a:t>
            </a:r>
            <a:endParaRPr lang="en-US" altLang="en-US" sz="3600" dirty="0">
              <a:latin typeface="Arial Rounded MT Bold" panose="020F0704030504030204" pitchFamily="34" charset="0"/>
            </a:endParaRPr>
          </a:p>
        </p:txBody>
      </p:sp>
      <p:sp>
        <p:nvSpPr>
          <p:cNvPr id="29699" name="Content Placeholder 2"/>
          <p:cNvSpPr>
            <a:spLocks noGrp="1"/>
          </p:cNvSpPr>
          <p:nvPr>
            <p:ph sz="half" idx="1"/>
          </p:nvPr>
        </p:nvSpPr>
        <p:spPr>
          <a:xfrm>
            <a:off x="250825" y="1295400"/>
            <a:ext cx="8713788" cy="4572000"/>
          </a:xfrm>
        </p:spPr>
        <p:txBody>
          <a:bodyPr vert="horz" wrap="square" lIns="91440" tIns="45720" rIns="91440" bIns="45720" anchor="t" anchorCtr="0"/>
          <a:lstStyle/>
          <a:p>
            <a:pPr>
              <a:buSzPct val="60000"/>
            </a:pP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One of the feature maps from the output of the very first layer (block1_conv1) looks as follows : Bright areas are the </a:t>
            </a:r>
            <a:r>
              <a:rPr lang="en-US" altLang="zh-CN" sz="1800" b="1" dirty="0">
                <a:latin typeface="Times New Roman" panose="02020603050405020304" pitchFamily="18" charset="0"/>
                <a:ea typeface="SimSun" panose="02010600030101010101" pitchFamily="2" charset="-122"/>
                <a:cs typeface="Times New Roman" panose="02020603050405020304" pitchFamily="18" charset="0"/>
              </a:rPr>
              <a:t>“activated” regions</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 meaning the filter detected the pattern it was looking for.</a:t>
            </a:r>
          </a:p>
          <a:p>
            <a:pPr>
              <a:buSzPct val="60000"/>
              <a:buFont typeface="Wingdings" panose="05000000000000000000" pitchFamily="2" charset="2"/>
              <a:buNone/>
            </a:pPr>
            <a:endParaRPr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buSzPct val="60000"/>
              <a:buFont typeface="Wingdings" panose="05000000000000000000" pitchFamily="2" charset="2"/>
              <a:buNone/>
            </a:pPr>
            <a:endParaRPr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buSzPct val="60000"/>
              <a:buFont typeface="Wingdings" panose="05000000000000000000" pitchFamily="2" charset="2"/>
              <a:buNone/>
            </a:pPr>
            <a:endParaRPr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buSzPct val="60000"/>
              <a:buFont typeface="Wingdings" panose="05000000000000000000" pitchFamily="2" charset="2"/>
              <a:buNone/>
            </a:pPr>
            <a:endParaRPr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buSzPct val="60000"/>
              <a:buFont typeface="Wingdings" panose="05000000000000000000" pitchFamily="2" charset="2"/>
              <a:buNone/>
            </a:pPr>
            <a:endParaRPr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a:p>
            <a:pPr>
              <a:buSzPct val="60000"/>
            </a:pPr>
            <a:r>
              <a:rPr lang="en-US" altLang="en-US" sz="1800" b="1" u="sng" dirty="0">
                <a:latin typeface="Times New Roman" panose="02020603050405020304" pitchFamily="18" charset="0"/>
                <a:ea typeface="+mn-ea"/>
                <a:cs typeface="Times New Roman" panose="02020603050405020304" pitchFamily="18" charset="0"/>
              </a:rPr>
              <a:t>Observations:</a:t>
            </a:r>
          </a:p>
          <a:p>
            <a:pPr>
              <a:buSzPct val="60000"/>
              <a:buFont typeface="Wingdings" panose="05000000000000000000" pitchFamily="2" charset="2"/>
              <a:buNone/>
            </a:pPr>
            <a:endParaRPr lang="en-US" altLang="en-US" sz="1800" b="1" u="sng" dirty="0">
              <a:latin typeface="Times New Roman" panose="02020603050405020304" pitchFamily="18" charset="0"/>
              <a:ea typeface="+mn-ea"/>
              <a:cs typeface="Times New Roman" panose="02020603050405020304" pitchFamily="18" charset="0"/>
            </a:endParaRPr>
          </a:p>
          <a:p>
            <a:pPr>
              <a:buSzPct val="60000"/>
              <a:buFont typeface="Wingdings" panose="05000000000000000000" pitchFamily="2" charset="2"/>
              <a:buChar char="Ø"/>
            </a:pPr>
            <a:r>
              <a:rPr lang="en-US" altLang="en-US" sz="1800" dirty="0">
                <a:latin typeface="Times New Roman" panose="02020603050405020304" pitchFamily="18" charset="0"/>
                <a:ea typeface="+mn-ea"/>
                <a:cs typeface="Times New Roman" panose="02020603050405020304" pitchFamily="18" charset="0"/>
              </a:rPr>
              <a:t>In CNN architectures the first layers usually act as edge detectors.</a:t>
            </a:r>
          </a:p>
          <a:p>
            <a:pPr>
              <a:buSzPct val="60000"/>
              <a:buFont typeface="Wingdings" panose="05000000000000000000" pitchFamily="2" charset="2"/>
              <a:buChar char="Ø"/>
            </a:pPr>
            <a:r>
              <a:rPr lang="en-US" altLang="en-US" sz="1800" dirty="0">
                <a:latin typeface="Times New Roman" panose="02020603050405020304" pitchFamily="18" charset="0"/>
                <a:ea typeface="+mn-ea"/>
                <a:cs typeface="Times New Roman" panose="02020603050405020304" pitchFamily="18" charset="0"/>
              </a:rPr>
              <a:t>Deeper feature maps contain less information about the image and more about the class of the image.</a:t>
            </a:r>
          </a:p>
          <a:p>
            <a:pPr>
              <a:buSzPct val="60000"/>
              <a:buFont typeface="Wingdings" panose="05000000000000000000" pitchFamily="2" charset="2"/>
              <a:buNone/>
            </a:pPr>
            <a:endParaRPr lang="en-US" altLang="zh-CN" sz="18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9700" name="Picture 3"/>
          <p:cNvPicPr>
            <a:picLocks noChangeAspect="1"/>
          </p:cNvPicPr>
          <p:nvPr/>
        </p:nvPicPr>
        <p:blipFill>
          <a:blip r:embed="rId2"/>
          <a:stretch>
            <a:fillRect/>
          </a:stretch>
        </p:blipFill>
        <p:spPr>
          <a:xfrm>
            <a:off x="990600" y="2362200"/>
            <a:ext cx="1354138" cy="1362075"/>
          </a:xfrm>
          <a:prstGeom prst="rect">
            <a:avLst/>
          </a:prstGeom>
          <a:noFill/>
          <a:ln w="9525">
            <a:noFill/>
          </a:ln>
        </p:spPr>
      </p:pic>
      <p:pic>
        <p:nvPicPr>
          <p:cNvPr id="29701" name="Content Placeholder 1" descr="1_OuxhgVj1WDDfo5UO5GIhgA@2x"/>
          <p:cNvPicPr>
            <a:picLocks noGrp="1" noChangeAspect="1"/>
          </p:cNvPicPr>
          <p:nvPr>
            <p:ph sz="half" idx="2"/>
          </p:nvPr>
        </p:nvPicPr>
        <p:blipFill>
          <a:blip r:embed="rId3"/>
          <a:srcRect/>
          <a:stretch>
            <a:fillRect/>
          </a:stretch>
        </p:blipFill>
        <p:spPr>
          <a:xfrm>
            <a:off x="2895600" y="2286000"/>
            <a:ext cx="5641975" cy="1373188"/>
          </a:xfrm>
        </p:spPr>
      </p:pic>
    </p:spTree>
  </p:cSld>
  <p:clrMapOvr>
    <a:masterClrMapping/>
  </p:clrMapOvr>
  <p:transition spd="slow">
    <p:cove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Understanding Transfer Learning</a:t>
            </a:r>
          </a:p>
        </p:txBody>
      </p:sp>
      <p:sp>
        <p:nvSpPr>
          <p:cNvPr id="3" name="Content Placeholder 2"/>
          <p:cNvSpPr>
            <a:spLocks noGrp="1"/>
          </p:cNvSpPr>
          <p:nvPr>
            <p:ph sz="half" idx="1"/>
          </p:nvPr>
        </p:nvSpPr>
        <p:spPr>
          <a:xfrm>
            <a:off x="0" y="973455"/>
            <a:ext cx="8853170" cy="617855"/>
          </a:xfrm>
        </p:spPr>
        <p:txBody>
          <a:bodyPr vert="horz" wrap="square" lIns="91440" tIns="45720" rIns="91440" bIns="45720" numCol="1" anchor="t" anchorCtr="0" compatLnSpc="1">
            <a:normAutofit lnSpcReduction="20000"/>
          </a:bodyPr>
          <a:lstStyle/>
          <a:p>
            <a:pPr marR="0" lvl="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Char char="v"/>
              <a:defRPr/>
            </a:pPr>
            <a:r>
              <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Transfer learning  enables us to utilize knowledge from previously learned tasks and apply them to newer, related ones.</a:t>
            </a:r>
          </a:p>
          <a:p>
            <a:pPr marL="0" marR="0" lvl="0" indent="0" algn="just" defTabSz="914400" rtl="0" eaLnBrk="0" fontAlgn="base" latinLnBrk="0" hangingPunct="0">
              <a:lnSpc>
                <a:spcPct val="100000"/>
              </a:lnSpc>
              <a:spcBef>
                <a:spcPct val="20000"/>
              </a:spcBef>
              <a:spcAft>
                <a:spcPct val="0"/>
              </a:spcAft>
              <a:buClr>
                <a:schemeClr val="folHlink"/>
              </a:buClr>
              <a:buSzPct val="60000"/>
              <a:buFont typeface="Wingdings" panose="05000000000000000000" charset="0"/>
              <a:buNone/>
              <a:defRPr/>
            </a:pPr>
            <a:endParaRPr kumimoji="1" lang="en-US" sz="20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9" name="Content Placeholder 8" descr="WhatsApp Image 2021-10-11 at 22.21.15"/>
          <p:cNvPicPr>
            <a:picLocks noGrp="1" noChangeAspect="1"/>
          </p:cNvPicPr>
          <p:nvPr>
            <p:ph sz="half" idx="2"/>
          </p:nvPr>
        </p:nvPicPr>
        <p:blipFill>
          <a:blip r:embed="rId2"/>
          <a:stretch>
            <a:fillRect/>
          </a:stretch>
        </p:blipFill>
        <p:spPr>
          <a:xfrm>
            <a:off x="187960" y="1818640"/>
            <a:ext cx="4653280" cy="4338320"/>
          </a:xfrm>
          <a:prstGeom prst="rect">
            <a:avLst/>
          </a:prstGeom>
        </p:spPr>
      </p:pic>
      <p:pic>
        <p:nvPicPr>
          <p:cNvPr id="10" name="Picture 9" descr="WhatsApp Image 2021-10-11 at 22.21.15 (1)"/>
          <p:cNvPicPr>
            <a:picLocks noChangeAspect="1"/>
          </p:cNvPicPr>
          <p:nvPr/>
        </p:nvPicPr>
        <p:blipFill>
          <a:blip r:embed="rId3"/>
          <a:stretch>
            <a:fillRect/>
          </a:stretch>
        </p:blipFill>
        <p:spPr>
          <a:xfrm>
            <a:off x="4953000" y="1822450"/>
            <a:ext cx="4112260" cy="4333875"/>
          </a:xfrm>
          <a:prstGeom prst="rect">
            <a:avLst/>
          </a:prstGeom>
        </p:spPr>
      </p:pic>
    </p:spTree>
  </p:cSld>
  <p:clrMapOvr>
    <a:masterClrMapping/>
  </p:clrMapOvr>
  <p:transition spd="slow">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Task &amp; Domain</a:t>
            </a:r>
          </a:p>
        </p:txBody>
      </p:sp>
      <p:pic>
        <p:nvPicPr>
          <p:cNvPr id="2" name="Content Placeholder 1" descr="WhatsApp Image 2021-10-11 at 23.03.17"/>
          <p:cNvPicPr>
            <a:picLocks noGrp="1" noChangeAspect="1"/>
          </p:cNvPicPr>
          <p:nvPr>
            <p:ph idx="1"/>
          </p:nvPr>
        </p:nvPicPr>
        <p:blipFill>
          <a:blip r:embed="rId2"/>
          <a:stretch>
            <a:fillRect/>
          </a:stretch>
        </p:blipFill>
        <p:spPr>
          <a:xfrm>
            <a:off x="247015" y="1217295"/>
            <a:ext cx="8691880" cy="4398010"/>
          </a:xfrm>
          <a:prstGeom prst="rect">
            <a:avLst/>
          </a:prstGeom>
        </p:spPr>
      </p:pic>
    </p:spTree>
  </p:cSld>
  <p:clrMapOvr>
    <a:masterClrMapping/>
  </p:clrMapOvr>
  <p:transition spd="slow">
    <p:cove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Domain Adaptation</a:t>
            </a:r>
          </a:p>
        </p:txBody>
      </p:sp>
      <p:sp>
        <p:nvSpPr>
          <p:cNvPr id="3" name="Content Placeholder 2"/>
          <p:cNvSpPr>
            <a:spLocks noGrp="1"/>
          </p:cNvSpPr>
          <p:nvPr>
            <p:ph sz="half" idx="1"/>
          </p:nvPr>
        </p:nvSpPr>
        <p:spPr>
          <a:xfrm>
            <a:off x="124460" y="991235"/>
            <a:ext cx="8868410" cy="976630"/>
          </a:xfrm>
        </p:spPr>
        <p:txBody>
          <a:bodyPr/>
          <a:lstStyle/>
          <a:p>
            <a:r>
              <a:rPr lang="en-US" sz="2400"/>
              <a:t>To fill the gap between Source data (train data) and Target data (Test data) a concept called domain adaptation is used.</a:t>
            </a:r>
          </a:p>
        </p:txBody>
      </p:sp>
      <p:pic>
        <p:nvPicPr>
          <p:cNvPr id="4" name="Content Placeholder 3" descr="Transfer_learning_and_domain_adaptation"/>
          <p:cNvPicPr>
            <a:picLocks noGrp="1" noChangeAspect="1"/>
          </p:cNvPicPr>
          <p:nvPr>
            <p:ph sz="half" idx="2"/>
          </p:nvPr>
        </p:nvPicPr>
        <p:blipFill>
          <a:blip r:embed="rId2"/>
          <a:stretch>
            <a:fillRect/>
          </a:stretch>
        </p:blipFill>
        <p:spPr>
          <a:xfrm>
            <a:off x="304800" y="2058035"/>
            <a:ext cx="8614410" cy="3660775"/>
          </a:xfrm>
          <a:prstGeom prst="rect">
            <a:avLst/>
          </a:prstGeom>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Architecture of DDA(Using Transformation)</a:t>
            </a:r>
          </a:p>
        </p:txBody>
      </p:sp>
      <p:sp>
        <p:nvSpPr>
          <p:cNvPr id="4" name="Content Placeholder 3"/>
          <p:cNvSpPr>
            <a:spLocks noGrp="1"/>
          </p:cNvSpPr>
          <p:nvPr>
            <p:ph sz="half" idx="1"/>
          </p:nvPr>
        </p:nvSpPr>
        <p:spPr>
          <a:xfrm>
            <a:off x="93980" y="1058545"/>
            <a:ext cx="8807450" cy="786765"/>
          </a:xfrm>
        </p:spPr>
        <p:txBody>
          <a:bodyPr/>
          <a:lstStyle/>
          <a:p>
            <a:r>
              <a:rPr lang="en-US" sz="2000"/>
              <a:t>This method has achieved nearly 70% of accuracy when a simple CNN model is trained on MNIST data and validated over the MNIST-M dataset.</a:t>
            </a:r>
          </a:p>
          <a:p>
            <a:endParaRPr lang="en-US" sz="2000"/>
          </a:p>
          <a:p>
            <a:pPr marL="0" indent="0">
              <a:buNone/>
            </a:pPr>
            <a:endParaRPr lang="en-US" sz="2000"/>
          </a:p>
        </p:txBody>
      </p:sp>
      <p:pic>
        <p:nvPicPr>
          <p:cNvPr id="5" name="Content Placeholder 4" descr="archit"/>
          <p:cNvPicPr>
            <a:picLocks noGrp="1" noChangeAspect="1"/>
          </p:cNvPicPr>
          <p:nvPr>
            <p:ph sz="half" idx="2"/>
          </p:nvPr>
        </p:nvPicPr>
        <p:blipFill>
          <a:blip r:embed="rId2"/>
          <a:stretch>
            <a:fillRect/>
          </a:stretch>
        </p:blipFill>
        <p:spPr>
          <a:xfrm>
            <a:off x="744855" y="1835785"/>
            <a:ext cx="7369175" cy="3926840"/>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Methodology of DDA</a:t>
            </a:r>
          </a:p>
        </p:txBody>
      </p:sp>
      <p:sp>
        <p:nvSpPr>
          <p:cNvPr id="4" name="Content Placeholder 3"/>
          <p:cNvSpPr>
            <a:spLocks noGrp="1"/>
          </p:cNvSpPr>
          <p:nvPr>
            <p:ph sz="half" idx="1"/>
          </p:nvPr>
        </p:nvSpPr>
        <p:spPr>
          <a:xfrm>
            <a:off x="133350" y="1000760"/>
            <a:ext cx="8692515" cy="849630"/>
          </a:xfrm>
        </p:spPr>
        <p:txBody>
          <a:bodyPr/>
          <a:lstStyle/>
          <a:p>
            <a:r>
              <a:rPr lang="en-US" sz="2000"/>
              <a:t> The linear operation like cross-correlation is denoted by the circled cross symbols and as usual, the star symbols denote the convolution operation. </a:t>
            </a:r>
          </a:p>
        </p:txBody>
      </p:sp>
      <p:pic>
        <p:nvPicPr>
          <p:cNvPr id="5" name="Content Placeholder 4" descr="methodology"/>
          <p:cNvPicPr>
            <a:picLocks noGrp="1" noChangeAspect="1"/>
          </p:cNvPicPr>
          <p:nvPr>
            <p:ph sz="half" idx="2"/>
          </p:nvPr>
        </p:nvPicPr>
        <p:blipFill>
          <a:blip r:embed="rId2"/>
          <a:stretch>
            <a:fillRect/>
          </a:stretch>
        </p:blipFill>
        <p:spPr>
          <a:xfrm>
            <a:off x="381000" y="1905635"/>
            <a:ext cx="8082915" cy="3964305"/>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vert="horz" wrap="square" lIns="18000" tIns="10800" rIns="18000" bIns="10800" anchor="ctr" anchorCtr="1"/>
          <a:lstStyle/>
          <a:p>
            <a:r>
              <a:rPr lang="en-US" altLang="en-US" sz="2800" dirty="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Transfer Learning Application</a:t>
            </a:r>
          </a:p>
        </p:txBody>
      </p:sp>
      <p:pic>
        <p:nvPicPr>
          <p:cNvPr id="2" name="Content Placeholder 1" descr="WhatsApp Image 2021-10-11 at 22.21.15 (4)"/>
          <p:cNvPicPr>
            <a:picLocks noGrp="1" noChangeAspect="1"/>
          </p:cNvPicPr>
          <p:nvPr>
            <p:ph sz="half" idx="1"/>
          </p:nvPr>
        </p:nvPicPr>
        <p:blipFill>
          <a:blip r:embed="rId2"/>
          <a:stretch>
            <a:fillRect/>
          </a:stretch>
        </p:blipFill>
        <p:spPr>
          <a:xfrm>
            <a:off x="287020" y="1549400"/>
            <a:ext cx="4208780" cy="3622040"/>
          </a:xfrm>
          <a:prstGeom prst="rect">
            <a:avLst/>
          </a:prstGeom>
        </p:spPr>
      </p:pic>
      <p:pic>
        <p:nvPicPr>
          <p:cNvPr id="4" name="Content Placeholder 3" descr="WhatsApp Image 2021-10-11 at 22.21.15 (5)"/>
          <p:cNvPicPr>
            <a:picLocks noGrp="1" noChangeAspect="1"/>
          </p:cNvPicPr>
          <p:nvPr>
            <p:ph sz="half" idx="2"/>
          </p:nvPr>
        </p:nvPicPr>
        <p:blipFill>
          <a:blip r:embed="rId3"/>
          <a:stretch>
            <a:fillRect/>
          </a:stretch>
        </p:blipFill>
        <p:spPr>
          <a:xfrm>
            <a:off x="4726305" y="1549400"/>
            <a:ext cx="4189095" cy="3594100"/>
          </a:xfrm>
          <a:prstGeom prst="rect">
            <a:avLst/>
          </a:prstGeom>
        </p:spPr>
      </p:pic>
    </p:spTree>
  </p:cSld>
  <p:clrMapOvr>
    <a:masterClrMapping/>
  </p:clrMapOvr>
  <p:transition spd="slow">
    <p:cove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to Use Transfer Learning?</a:t>
            </a:r>
          </a:p>
        </p:txBody>
      </p:sp>
      <p:sp>
        <p:nvSpPr>
          <p:cNvPr id="3" name="Content Placeholder 2"/>
          <p:cNvSpPr>
            <a:spLocks noGrp="1"/>
          </p:cNvSpPr>
          <p:nvPr>
            <p:ph sz="half" idx="1"/>
          </p:nvPr>
        </p:nvSpPr>
        <p:spPr>
          <a:xfrm>
            <a:off x="57150" y="982345"/>
            <a:ext cx="4438650" cy="4885055"/>
          </a:xfrm>
        </p:spPr>
        <p:txBody>
          <a:bodyPr/>
          <a:lstStyle/>
          <a:p>
            <a:pPr marL="0" indent="0">
              <a:buNone/>
            </a:pPr>
            <a:r>
              <a:rPr lang="en-US" sz="2000"/>
              <a:t>Three possible benefits to look for when using transfer learning:</a:t>
            </a:r>
          </a:p>
          <a:p>
            <a:pPr marL="0" indent="0">
              <a:buNone/>
            </a:pPr>
            <a:r>
              <a:rPr lang="en-US" sz="2000"/>
              <a:t>1.</a:t>
            </a:r>
            <a:r>
              <a:rPr lang="en-US" sz="2000">
                <a:solidFill>
                  <a:srgbClr val="00B0F0"/>
                </a:solidFill>
              </a:rPr>
              <a:t>Higher start:</a:t>
            </a:r>
            <a:r>
              <a:rPr lang="en-US" sz="2000"/>
              <a:t> The initial skill (before refining the model) on the source model is higher than it otherwise would be.</a:t>
            </a:r>
          </a:p>
          <a:p>
            <a:pPr marL="0" indent="0">
              <a:buNone/>
            </a:pPr>
            <a:r>
              <a:rPr lang="en-US" sz="2000"/>
              <a:t>2.</a:t>
            </a:r>
            <a:r>
              <a:rPr lang="en-US" sz="2000">
                <a:solidFill>
                  <a:srgbClr val="00B0F0"/>
                </a:solidFill>
              </a:rPr>
              <a:t>Higher slope:</a:t>
            </a:r>
            <a:r>
              <a:rPr lang="en-US" sz="2000"/>
              <a:t> The rate of improvement of skill during training of the source model is steeper than it otherwise would be.</a:t>
            </a:r>
          </a:p>
          <a:p>
            <a:pPr marL="0" indent="0">
              <a:buNone/>
            </a:pPr>
            <a:r>
              <a:rPr lang="en-US" sz="2000"/>
              <a:t>3.</a:t>
            </a:r>
            <a:r>
              <a:rPr lang="en-US" sz="2000">
                <a:solidFill>
                  <a:srgbClr val="00B0F0"/>
                </a:solidFill>
              </a:rPr>
              <a:t>Higher asymptote:</a:t>
            </a:r>
            <a:r>
              <a:rPr lang="en-US" sz="2000"/>
              <a:t>The converged skill of the trained model is better than it otherwise would be.</a:t>
            </a:r>
          </a:p>
        </p:txBody>
      </p:sp>
      <p:pic>
        <p:nvPicPr>
          <p:cNvPr id="4" name="Content Placeholder 3" descr="w4_1"/>
          <p:cNvPicPr>
            <a:picLocks noGrp="1" noChangeAspect="1"/>
          </p:cNvPicPr>
          <p:nvPr>
            <p:ph sz="half" idx="2"/>
          </p:nvPr>
        </p:nvPicPr>
        <p:blipFill>
          <a:blip r:embed="rId2"/>
          <a:stretch>
            <a:fillRect/>
          </a:stretch>
        </p:blipFill>
        <p:spPr>
          <a:xfrm>
            <a:off x="4670425" y="1295400"/>
            <a:ext cx="4400550" cy="3747135"/>
          </a:xfrm>
          <a:prstGeom prst="rect">
            <a:avLst/>
          </a:prstGeom>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vert="horz" wrap="square" lIns="18000" tIns="10800" rIns="18000" bIns="10800" anchor="ctr" anchorCtr="1"/>
          <a:lstStyle/>
          <a:p>
            <a:r>
              <a:rPr lang="en-US" altLang="en-US" sz="3600" dirty="0">
                <a:latin typeface="Arial Rounded MT Bold" panose="020F0704030504030204" pitchFamily="34" charset="0"/>
              </a:rPr>
              <a:t>Transfer Learning for Deep Learning</a:t>
            </a:r>
          </a:p>
        </p:txBody>
      </p:sp>
      <p:sp>
        <p:nvSpPr>
          <p:cNvPr id="102403" name="Content Placeholder 2"/>
          <p:cNvSpPr>
            <a:spLocks noGrp="1"/>
          </p:cNvSpPr>
          <p:nvPr>
            <p:ph sz="half" idx="1"/>
          </p:nvPr>
        </p:nvSpPr>
        <p:spPr>
          <a:xfrm>
            <a:off x="17780" y="934085"/>
            <a:ext cx="5107305" cy="5480685"/>
          </a:xfrm>
        </p:spPr>
        <p:txBody>
          <a:bodyPr vert="horz" wrap="square" lIns="91440" tIns="45720" rIns="91440" bIns="45720" anchor="t" anchorCtr="0"/>
          <a:lstStyle/>
          <a:p>
            <a:pPr>
              <a:buSzPct val="60000"/>
              <a:buFont typeface="Wingdings" panose="05000000000000000000" charset="0"/>
              <a:buChar char="v"/>
            </a:pPr>
            <a:r>
              <a:rPr lang="en-US" altLang="en-US" sz="2000" dirty="0">
                <a:latin typeface="Times New Roman" panose="02020603050405020304" pitchFamily="18" charset="0"/>
                <a:ea typeface="+mn-ea"/>
                <a:cs typeface="Times New Roman" panose="02020603050405020304" pitchFamily="18" charset="0"/>
              </a:rPr>
              <a:t>Deep learning models are representative of what is also known as </a:t>
            </a:r>
            <a:r>
              <a:rPr lang="en-US" altLang="en-US" sz="2000" dirty="0">
                <a:solidFill>
                  <a:srgbClr val="00B0F0"/>
                </a:solidFill>
                <a:latin typeface="Times New Roman" panose="02020603050405020304" pitchFamily="18" charset="0"/>
                <a:ea typeface="+mn-ea"/>
                <a:cs typeface="Times New Roman" panose="02020603050405020304" pitchFamily="18" charset="0"/>
              </a:rPr>
              <a:t>inductive learning.</a:t>
            </a:r>
            <a:endParaRPr lang="en-US" altLang="en-US" sz="2000" dirty="0">
              <a:latin typeface="Times New Roman" panose="02020603050405020304" pitchFamily="18" charset="0"/>
              <a:ea typeface="+mn-ea"/>
              <a:cs typeface="Times New Roman" panose="02020603050405020304" pitchFamily="18" charset="0"/>
            </a:endParaRPr>
          </a:p>
          <a:p>
            <a:pPr>
              <a:buSzPct val="60000"/>
              <a:buFont typeface="Wingdings" panose="05000000000000000000" charset="0"/>
              <a:buChar char="v"/>
            </a:pPr>
            <a:r>
              <a:rPr lang="en-US" altLang="en-US" sz="2000" dirty="0">
                <a:latin typeface="Times New Roman" panose="02020603050405020304" pitchFamily="18" charset="0"/>
                <a:ea typeface="+mn-ea"/>
                <a:cs typeface="Times New Roman" panose="02020603050405020304" pitchFamily="18" charset="0"/>
              </a:rPr>
              <a:t>The objective for inductive-learning algorithms is to infer a mapping from a set of training examples.</a:t>
            </a:r>
          </a:p>
          <a:p>
            <a:pPr>
              <a:buSzPct val="60000"/>
              <a:buFont typeface="Wingdings" panose="05000000000000000000" charset="0"/>
              <a:buChar char="v"/>
            </a:pPr>
            <a:r>
              <a:rPr lang="en-US" altLang="en-US" sz="2000" dirty="0">
                <a:latin typeface="Times New Roman" panose="02020603050405020304" pitchFamily="18" charset="0"/>
                <a:ea typeface="+mn-ea"/>
                <a:cs typeface="Times New Roman" panose="02020603050405020304" pitchFamily="18" charset="0"/>
              </a:rPr>
              <a:t>To generalize well on unseen data,algorithm works with a set of assumptions related to the distribution of the training data. These sets of assumptions are known as </a:t>
            </a:r>
            <a:r>
              <a:rPr lang="en-US" altLang="en-US" sz="2000" dirty="0">
                <a:solidFill>
                  <a:srgbClr val="00B0F0"/>
                </a:solidFill>
                <a:latin typeface="Times New Roman" panose="02020603050405020304" pitchFamily="18" charset="0"/>
                <a:ea typeface="+mn-ea"/>
                <a:cs typeface="Times New Roman" panose="02020603050405020304" pitchFamily="18" charset="0"/>
              </a:rPr>
              <a:t>inductive bias.</a:t>
            </a:r>
          </a:p>
          <a:p>
            <a:pPr>
              <a:buSzPct val="60000"/>
              <a:buFont typeface="Wingdings" panose="05000000000000000000" charset="0"/>
              <a:buChar char="v"/>
            </a:pPr>
            <a:r>
              <a:rPr lang="en-US" altLang="en-US" sz="2000" dirty="0">
                <a:latin typeface="Times New Roman" panose="02020603050405020304" pitchFamily="18" charset="0"/>
                <a:ea typeface="+mn-ea"/>
                <a:cs typeface="Times New Roman" panose="02020603050405020304" pitchFamily="18" charset="0"/>
              </a:rPr>
              <a:t>Inductive biases of the source task to assist the target task are utilized  by </a:t>
            </a:r>
            <a:r>
              <a:rPr lang="en-US" altLang="en-US" sz="2000" dirty="0">
                <a:solidFill>
                  <a:srgbClr val="00B0F0"/>
                </a:solidFill>
                <a:latin typeface="Times New Roman" panose="02020603050405020304" pitchFamily="18" charset="0"/>
                <a:ea typeface="+mn-ea"/>
                <a:cs typeface="Times New Roman" panose="02020603050405020304" pitchFamily="18" charset="0"/>
              </a:rPr>
              <a:t>narrowing down the hypothesis space,or  making adjustments to the search process itself </a:t>
            </a:r>
            <a:r>
              <a:rPr lang="en-US" altLang="en-US" sz="2000" dirty="0">
                <a:latin typeface="Times New Roman" panose="02020603050405020304" pitchFamily="18" charset="0"/>
                <a:ea typeface="+mn-ea"/>
                <a:cs typeface="Times New Roman" panose="02020603050405020304" pitchFamily="18" charset="0"/>
              </a:rPr>
              <a:t>with the help of knowledge from the source task.</a:t>
            </a:r>
          </a:p>
        </p:txBody>
      </p:sp>
      <p:pic>
        <p:nvPicPr>
          <p:cNvPr id="2" name="Content Placeholder 1" descr="242009337_230777545557134_8983062002116504871_n"/>
          <p:cNvPicPr>
            <a:picLocks noGrp="1" noChangeAspect="1"/>
          </p:cNvPicPr>
          <p:nvPr>
            <p:ph sz="half" idx="2"/>
          </p:nvPr>
        </p:nvPicPr>
        <p:blipFill>
          <a:blip r:embed="rId2"/>
          <a:stretch>
            <a:fillRect/>
          </a:stretch>
        </p:blipFill>
        <p:spPr>
          <a:xfrm>
            <a:off x="5088255" y="1143635"/>
            <a:ext cx="3881120" cy="3153410"/>
          </a:xfrm>
          <a:prstGeom prst="rect">
            <a:avLst/>
          </a:prstGeom>
        </p:spPr>
      </p:pic>
    </p:spTree>
  </p:cSld>
  <p:clrMapOvr>
    <a:masterClrMapping/>
  </p:clrMapOvr>
  <p:transition spd="slow">
    <p:cove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a:t>Pre-trained Models as Feature Extractors</a:t>
            </a:r>
          </a:p>
        </p:txBody>
      </p:sp>
      <p:sp>
        <p:nvSpPr>
          <p:cNvPr id="3" name="Content Placeholder 2"/>
          <p:cNvSpPr>
            <a:spLocks noGrp="1"/>
          </p:cNvSpPr>
          <p:nvPr>
            <p:ph sz="half" idx="1"/>
          </p:nvPr>
        </p:nvSpPr>
        <p:spPr>
          <a:xfrm>
            <a:off x="27305" y="954405"/>
            <a:ext cx="4468495" cy="4912995"/>
          </a:xfrm>
        </p:spPr>
        <p:txBody>
          <a:bodyPr/>
          <a:lstStyle/>
          <a:p>
            <a:pPr>
              <a:buFont typeface="Wingdings" panose="05000000000000000000" charset="0"/>
              <a:buChar char="v"/>
            </a:pPr>
            <a:r>
              <a:rPr lang="en-US" sz="2000"/>
              <a:t>The key idea here is to just leverage the pre-trained model’s weighted layers to extract features but not to update the weights of the model’s layers during training with new data for the new task.</a:t>
            </a:r>
          </a:p>
        </p:txBody>
      </p:sp>
      <p:pic>
        <p:nvPicPr>
          <p:cNvPr id="6" name="Picture 5" descr="155264964_959515324580608_3730837740326925985_n"/>
          <p:cNvPicPr>
            <a:picLocks noChangeAspect="1"/>
          </p:cNvPicPr>
          <p:nvPr/>
        </p:nvPicPr>
        <p:blipFill>
          <a:blip r:embed="rId2"/>
          <a:stretch>
            <a:fillRect/>
          </a:stretch>
        </p:blipFill>
        <p:spPr>
          <a:xfrm>
            <a:off x="4419600" y="991235"/>
            <a:ext cx="4207510" cy="4884420"/>
          </a:xfrm>
          <a:prstGeom prst="rect">
            <a:avLst/>
          </a:prstGeom>
        </p:spPr>
      </p:pic>
      <p:pic>
        <p:nvPicPr>
          <p:cNvPr id="11" name="Content Placeholder 10" descr="242002700_368396678166623_519619891073873313_n"/>
          <p:cNvPicPr>
            <a:picLocks noGrp="1" noChangeAspect="1"/>
          </p:cNvPicPr>
          <p:nvPr>
            <p:ph sz="half" idx="2"/>
          </p:nvPr>
        </p:nvPicPr>
        <p:blipFill>
          <a:blip r:embed="rId3"/>
          <a:stretch>
            <a:fillRect/>
          </a:stretch>
        </p:blipFill>
        <p:spPr>
          <a:xfrm>
            <a:off x="152400" y="3277235"/>
            <a:ext cx="4244975" cy="2259330"/>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Fine Tuning Pre-trained Models</a:t>
            </a:r>
          </a:p>
        </p:txBody>
      </p:sp>
      <p:sp>
        <p:nvSpPr>
          <p:cNvPr id="3" name="Content Placeholder 2"/>
          <p:cNvSpPr>
            <a:spLocks noGrp="1"/>
          </p:cNvSpPr>
          <p:nvPr>
            <p:ph sz="half" idx="1"/>
          </p:nvPr>
        </p:nvSpPr>
        <p:spPr>
          <a:xfrm>
            <a:off x="17145" y="1021715"/>
            <a:ext cx="8893810" cy="1531620"/>
          </a:xfrm>
        </p:spPr>
        <p:txBody>
          <a:bodyPr/>
          <a:lstStyle/>
          <a:p>
            <a:pPr>
              <a:buFont typeface="Wingdings" panose="05000000000000000000" charset="0"/>
              <a:buChar char="v"/>
            </a:pPr>
            <a:r>
              <a:rPr lang="en-US" sz="2000"/>
              <a:t>Deep neural networks are highly configurable architectures with various hyperparameters.</a:t>
            </a:r>
          </a:p>
          <a:p>
            <a:pPr>
              <a:buFont typeface="Wingdings" panose="05000000000000000000" charset="0"/>
              <a:buChar char="v"/>
            </a:pPr>
            <a:r>
              <a:rPr lang="en-US" sz="2000"/>
              <a:t>Initial lower layers of the network learn very generic features and the higher layers learn very task-specific features.</a:t>
            </a:r>
          </a:p>
        </p:txBody>
      </p:sp>
      <p:pic>
        <p:nvPicPr>
          <p:cNvPr id="4" name="Content Placeholder 3" descr="241973155_222643183246611_9046780130409965336_n"/>
          <p:cNvPicPr>
            <a:picLocks noGrp="1" noChangeAspect="1"/>
          </p:cNvPicPr>
          <p:nvPr>
            <p:ph sz="half" idx="2"/>
          </p:nvPr>
        </p:nvPicPr>
        <p:blipFill>
          <a:blip r:embed="rId2"/>
          <a:stretch>
            <a:fillRect/>
          </a:stretch>
        </p:blipFill>
        <p:spPr>
          <a:xfrm>
            <a:off x="381635" y="2598420"/>
            <a:ext cx="8232140" cy="3287395"/>
          </a:xfrm>
          <a:prstGeom prst="rect">
            <a:avLst/>
          </a:prstGeom>
        </p:spPr>
      </p:pic>
    </p:spTree>
  </p:cSld>
  <p:clrMapOvr>
    <a:masterClrMapping/>
  </p:clrMapOvr>
  <p:transition/>
</p:sld>
</file>

<file path=ppt/theme/theme1.xml><?xml version="1.0" encoding="utf-8"?>
<a:theme xmlns:a="http://schemas.openxmlformats.org/drawingml/2006/main" name="1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3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4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5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6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7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8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9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0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1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2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3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4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5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6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7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8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9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0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1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2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3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4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5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6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7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8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9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40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41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islab2006-Eng">
  <a:themeElements>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0" lang="en-US" sz="2800" b="1" i="0" u="none" strike="noStrike" cap="none" normalizeH="0" baseline="0" smtClean="0">
            <a:ln>
              <a:noFill/>
            </a:ln>
            <a:solidFill>
              <a:schemeClr val="tx1"/>
            </a:solidFill>
            <a:effectLst/>
            <a:latin typeface="Arial Narrow" panose="020B0606020202030204" pitchFamily="34" charset="0"/>
            <a:ea typeface="MS PGothic" panose="020B0600070205080204" pitchFamily="34" charset="-128"/>
          </a:defRPr>
        </a:defPPr>
      </a:lstStyle>
    </a:lnDef>
  </a:objectDefaults>
  <a:extraClrSchemeLst>
    <a:extraClrScheme>
      <a:clrScheme name="1_islab2006-Eng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islab2006-Eng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islab2006-Eng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islab2006-Eng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islab2006-Eng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islab2006-Eng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islab2006-Eng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CSE-template3 (6)</Template>
  <TotalTime>0</TotalTime>
  <Words>10205</Words>
  <Application>Microsoft Office PowerPoint</Application>
  <PresentationFormat>On-screen Show (4:3)</PresentationFormat>
  <Paragraphs>993</Paragraphs>
  <Slides>157</Slides>
  <Notes>1</Notes>
  <HiddenSlides>0</HiddenSlides>
  <MMClips>0</MMClips>
  <ScaleCrop>false</ScaleCrop>
  <HeadingPairs>
    <vt:vector size="6" baseType="variant">
      <vt:variant>
        <vt:lpstr>Fonts Used</vt:lpstr>
      </vt:variant>
      <vt:variant>
        <vt:i4>11</vt:i4>
      </vt:variant>
      <vt:variant>
        <vt:lpstr>Theme</vt:lpstr>
      </vt:variant>
      <vt:variant>
        <vt:i4>39</vt:i4>
      </vt:variant>
      <vt:variant>
        <vt:lpstr>Slide Titles</vt:lpstr>
      </vt:variant>
      <vt:variant>
        <vt:i4>157</vt:i4>
      </vt:variant>
    </vt:vector>
  </HeadingPairs>
  <TitlesOfParts>
    <vt:vector size="207" baseType="lpstr">
      <vt:lpstr>Gulim</vt:lpstr>
      <vt:lpstr>SimSun</vt:lpstr>
      <vt:lpstr>Arial</vt:lpstr>
      <vt:lpstr>Arial Narrow</vt:lpstr>
      <vt:lpstr>Arial Rounded MT Bold</vt:lpstr>
      <vt:lpstr>Calibri</vt:lpstr>
      <vt:lpstr>Constantia</vt:lpstr>
      <vt:lpstr>Courier New</vt:lpstr>
      <vt:lpstr>Tahoma</vt:lpstr>
      <vt:lpstr>Times New Roman</vt:lpstr>
      <vt:lpstr>Wingdings</vt:lpstr>
      <vt:lpstr>1_islab2006-Eng</vt:lpstr>
      <vt:lpstr>2_islab2006-Eng</vt:lpstr>
      <vt:lpstr>3_islab2006-Eng</vt:lpstr>
      <vt:lpstr>4_islab2006-Eng</vt:lpstr>
      <vt:lpstr>5_islab2006-Eng</vt:lpstr>
      <vt:lpstr>6_islab2006-Eng</vt:lpstr>
      <vt:lpstr>8_islab2006-Eng</vt:lpstr>
      <vt:lpstr>9_islab2006-Eng</vt:lpstr>
      <vt:lpstr>10_islab2006-Eng</vt:lpstr>
      <vt:lpstr>11_islab2006-Eng</vt:lpstr>
      <vt:lpstr>13_islab2006-Eng</vt:lpstr>
      <vt:lpstr>14_islab2006-Eng</vt:lpstr>
      <vt:lpstr>15_islab2006-Eng</vt:lpstr>
      <vt:lpstr>16_islab2006-Eng</vt:lpstr>
      <vt:lpstr>17_islab2006-Eng</vt:lpstr>
      <vt:lpstr>18_islab2006-Eng</vt:lpstr>
      <vt:lpstr>19_islab2006-Eng</vt:lpstr>
      <vt:lpstr>20_islab2006-Eng</vt:lpstr>
      <vt:lpstr>21_islab2006-Eng</vt:lpstr>
      <vt:lpstr>22_islab2006-Eng</vt:lpstr>
      <vt:lpstr>23_islab2006-Eng</vt:lpstr>
      <vt:lpstr>24_islab2006-Eng</vt:lpstr>
      <vt:lpstr>25_islab2006-Eng</vt:lpstr>
      <vt:lpstr>26_islab2006-Eng</vt:lpstr>
      <vt:lpstr>27_islab2006-Eng</vt:lpstr>
      <vt:lpstr>28_islab2006-Eng</vt:lpstr>
      <vt:lpstr>29_islab2006-Eng</vt:lpstr>
      <vt:lpstr>30_islab2006-Eng</vt:lpstr>
      <vt:lpstr>31_islab2006-Eng</vt:lpstr>
      <vt:lpstr>32_islab2006-Eng</vt:lpstr>
      <vt:lpstr>33_islab2006-Eng</vt:lpstr>
      <vt:lpstr>34_islab2006-Eng</vt:lpstr>
      <vt:lpstr>35_islab2006-Eng</vt:lpstr>
      <vt:lpstr>36_islab2006-Eng</vt:lpstr>
      <vt:lpstr>37_islab2006-Eng</vt:lpstr>
      <vt:lpstr>38_islab2006-Eng</vt:lpstr>
      <vt:lpstr>39_islab2006-Eng</vt:lpstr>
      <vt:lpstr>40_islab2006-Eng</vt:lpstr>
      <vt:lpstr>41_islab2006-Eng</vt:lpstr>
      <vt:lpstr>Chittagong University of Engineering &amp; Technology Department of Computer Science &amp; Engineering</vt:lpstr>
      <vt:lpstr>PowerPoint Presentation</vt:lpstr>
      <vt:lpstr>PowerPoint Presentation</vt:lpstr>
      <vt:lpstr>Basic Architecture</vt:lpstr>
      <vt:lpstr>PowerPoint Presentation</vt:lpstr>
      <vt:lpstr>Convolution</vt:lpstr>
      <vt:lpstr>Convolution(Contd..)</vt:lpstr>
      <vt:lpstr>Convolution(Contd..)</vt:lpstr>
      <vt:lpstr> Layered Representation </vt:lpstr>
      <vt:lpstr>Layered Representation (Contd..)</vt:lpstr>
      <vt:lpstr>Degradation in Deep Neural Network</vt:lpstr>
      <vt:lpstr>Residual Neural Networks</vt:lpstr>
      <vt:lpstr>Filter</vt:lpstr>
      <vt:lpstr>Filter(Contd..)</vt:lpstr>
      <vt:lpstr>Filter(Contd..)</vt:lpstr>
      <vt:lpstr>Filter(Contd..)</vt:lpstr>
      <vt:lpstr>Filter(Contd..)</vt:lpstr>
      <vt:lpstr>Filter(Contd..)</vt:lpstr>
      <vt:lpstr>Filter(Contd..)</vt:lpstr>
      <vt:lpstr>Non-linearity</vt:lpstr>
      <vt:lpstr>Why Non-Linearity?</vt:lpstr>
      <vt:lpstr>Activation Functions</vt:lpstr>
      <vt:lpstr>Activation Functions(Contd..)</vt:lpstr>
      <vt:lpstr>Activation Functions(Contd..)</vt:lpstr>
      <vt:lpstr>Activation Functions(Contd..)</vt:lpstr>
      <vt:lpstr>Activation Functions(Contd..)</vt:lpstr>
      <vt:lpstr>Activation Functions(Contd..)</vt:lpstr>
      <vt:lpstr>Softmax Activation Function</vt:lpstr>
      <vt:lpstr>Stride </vt:lpstr>
      <vt:lpstr>Padding</vt:lpstr>
      <vt:lpstr>Pooling</vt:lpstr>
      <vt:lpstr>Pooling(Contd..)</vt:lpstr>
      <vt:lpstr>Pooling(Contd..)</vt:lpstr>
      <vt:lpstr>Pooling(Contd..)</vt:lpstr>
      <vt:lpstr>Pooling(Contd..)</vt:lpstr>
      <vt:lpstr>Weight Initialization </vt:lpstr>
      <vt:lpstr>Weight Initialization(Contd..)</vt:lpstr>
      <vt:lpstr>Weight Initialization(Contd..)</vt:lpstr>
      <vt:lpstr>Loss  Function Introduction</vt:lpstr>
      <vt:lpstr>Regression Loss Functions</vt:lpstr>
      <vt:lpstr>Mean Absolute Error</vt:lpstr>
      <vt:lpstr>Mean Absolute Percentage Error (MAPE)</vt:lpstr>
      <vt:lpstr>The concept of percentile</vt:lpstr>
      <vt:lpstr>Interquartile range (IQR)</vt:lpstr>
      <vt:lpstr> Normal distribution </vt:lpstr>
      <vt:lpstr>An Example</vt:lpstr>
      <vt:lpstr> Interquartile Range (IQR) </vt:lpstr>
      <vt:lpstr>Mistake In Dataset</vt:lpstr>
      <vt:lpstr>Identifying Mistakes</vt:lpstr>
      <vt:lpstr>Outliers</vt:lpstr>
      <vt:lpstr>Mean Squared Error (MSE) </vt:lpstr>
      <vt:lpstr>Root Mean Squared Error (RMSE) </vt:lpstr>
      <vt:lpstr>MSE Vs MAE </vt:lpstr>
      <vt:lpstr>Huber Loss </vt:lpstr>
      <vt:lpstr>Log-Cosh Loss</vt:lpstr>
      <vt:lpstr>Cost functions for Classification problems</vt:lpstr>
      <vt:lpstr>Binary Cross Entropy Loss</vt:lpstr>
      <vt:lpstr>The Support Vector Machine</vt:lpstr>
      <vt:lpstr> Hyperplane </vt:lpstr>
      <vt:lpstr> Margin </vt:lpstr>
      <vt:lpstr>Hinge Loss</vt:lpstr>
      <vt:lpstr>Categorical Cross-Entropy</vt:lpstr>
      <vt:lpstr>Why Not Regression Losses in Classification?</vt:lpstr>
      <vt:lpstr>Choosing the right last-layer activation and loss function</vt:lpstr>
      <vt:lpstr>Optimization Algorithms</vt:lpstr>
      <vt:lpstr> Gradient Descent </vt:lpstr>
      <vt:lpstr>Gradient Decent(Contd..)</vt:lpstr>
      <vt:lpstr>Gradient Decent(Contd..)</vt:lpstr>
      <vt:lpstr>Gradient Decent(Contd..)</vt:lpstr>
      <vt:lpstr>Gradient Decent(Contd..)</vt:lpstr>
      <vt:lpstr>Problems with Gradient Decent</vt:lpstr>
      <vt:lpstr>Gradient Descent With Momentum</vt:lpstr>
      <vt:lpstr>Variants of Gradient descent</vt:lpstr>
      <vt:lpstr>Variants of Gradient descent(Contd..)</vt:lpstr>
      <vt:lpstr>Variants of Gradient descent(Contd..)</vt:lpstr>
      <vt:lpstr>Variants of Gradient descent(Contd..)</vt:lpstr>
      <vt:lpstr>AdaGrad</vt:lpstr>
      <vt:lpstr>AdaGrad(Contd...)</vt:lpstr>
      <vt:lpstr>Exponentially Moving Average</vt:lpstr>
      <vt:lpstr>AdaDelta</vt:lpstr>
      <vt:lpstr>RMSProp — Root Mean Square Propagation</vt:lpstr>
      <vt:lpstr>Adam</vt:lpstr>
      <vt:lpstr>Which Algorithm to Use?</vt:lpstr>
      <vt:lpstr>Forward Propagation</vt:lpstr>
      <vt:lpstr>Back Propagation</vt:lpstr>
      <vt:lpstr>Data Augmentation</vt:lpstr>
      <vt:lpstr>Dropout</vt:lpstr>
      <vt:lpstr>Batch Normalization</vt:lpstr>
      <vt:lpstr>Transfer Learning</vt:lpstr>
      <vt:lpstr>Understanding Transfer Learning</vt:lpstr>
      <vt:lpstr>Task &amp; Domain</vt:lpstr>
      <vt:lpstr>The Domain Adaptation</vt:lpstr>
      <vt:lpstr>Architecture of DDA(Using Transformation)</vt:lpstr>
      <vt:lpstr>Methodology of DDA</vt:lpstr>
      <vt:lpstr>Transfer Learning Application</vt:lpstr>
      <vt:lpstr>When to Use Transfer Learning?</vt:lpstr>
      <vt:lpstr>Transfer Learning for Deep Learning</vt:lpstr>
      <vt:lpstr>Pre-trained Models as Feature Extractors</vt:lpstr>
      <vt:lpstr>Fine Tuning Pre-trained Models</vt:lpstr>
      <vt:lpstr>Fine Tuning Pre-trained Models (Contd...)</vt:lpstr>
      <vt:lpstr>Why only reuse the convolutional base?</vt:lpstr>
      <vt:lpstr>Why not fine-tune more layers?</vt:lpstr>
      <vt:lpstr>Things to Keep in Mind While Fine Tuning</vt:lpstr>
      <vt:lpstr>Freeze or Fine-Tune?</vt:lpstr>
      <vt:lpstr>Freeze or Fine Tune(Contd...)</vt:lpstr>
      <vt:lpstr>How The Number Of Learnable Parameters Is Calculated?</vt:lpstr>
      <vt:lpstr>Major Innovations For Transfer Learning</vt:lpstr>
      <vt:lpstr>VGG – The Idea</vt:lpstr>
      <vt:lpstr>VGG 16 Architecture</vt:lpstr>
      <vt:lpstr>Recurrent Neural Networks</vt:lpstr>
      <vt:lpstr>Sequence Data(Contd...)</vt:lpstr>
      <vt:lpstr>Sequential Memory</vt:lpstr>
      <vt:lpstr>Recurrent Neural Networks</vt:lpstr>
      <vt:lpstr>Recurrent Neural Networks(Contd...)</vt:lpstr>
      <vt:lpstr>Use Case(Contd...)</vt:lpstr>
      <vt:lpstr>Use Case(Contd...)</vt:lpstr>
      <vt:lpstr>Vanishing Gradient</vt:lpstr>
      <vt:lpstr>Vanishing Gradiant in RNN</vt:lpstr>
      <vt:lpstr>LSTM’s and GRU’s as a Solution</vt:lpstr>
      <vt:lpstr>Intuition</vt:lpstr>
      <vt:lpstr>Intuition(Contd...)</vt:lpstr>
      <vt:lpstr>RNN Processing</vt:lpstr>
      <vt:lpstr>RNN Cell</vt:lpstr>
      <vt:lpstr>Tanh activation</vt:lpstr>
      <vt:lpstr>Tanh activation(Contd...)</vt:lpstr>
      <vt:lpstr>LSTM</vt:lpstr>
      <vt:lpstr>Sigmoid Activation</vt:lpstr>
      <vt:lpstr>Forget Gate</vt:lpstr>
      <vt:lpstr>Input Gate</vt:lpstr>
      <vt:lpstr>Cell State</vt:lpstr>
      <vt:lpstr>Output Gate</vt:lpstr>
      <vt:lpstr>GRU</vt:lpstr>
      <vt:lpstr>Under fitting</vt:lpstr>
      <vt:lpstr>Over Fitting</vt:lpstr>
      <vt:lpstr>Bias and variance</vt:lpstr>
      <vt:lpstr>Over Fitting</vt:lpstr>
      <vt:lpstr>Over Fitting</vt:lpstr>
      <vt:lpstr>Over Fitting</vt:lpstr>
      <vt:lpstr>Regularization</vt:lpstr>
      <vt:lpstr>Early Stopping</vt:lpstr>
      <vt:lpstr>Image Preprocessing</vt:lpstr>
      <vt:lpstr>Image Preprocessing(Contd..)</vt:lpstr>
      <vt:lpstr>Training, Validation, and Test sets</vt:lpstr>
      <vt:lpstr>Training ,Validation and Test sets(Contd..)</vt:lpstr>
      <vt:lpstr>Encoding Labels</vt:lpstr>
      <vt:lpstr>Encoding labels(Contd..)</vt:lpstr>
      <vt:lpstr>PowerPoint Presentation</vt:lpstr>
      <vt:lpstr>PowerPoint Presentation</vt:lpstr>
      <vt:lpstr>PowerPoint Presentation</vt:lpstr>
      <vt:lpstr>PowerPoint Presentation</vt:lpstr>
      <vt:lpstr>Evaluation Metrics</vt:lpstr>
      <vt:lpstr>Evaluation Metrics(Contd..)</vt:lpstr>
      <vt:lpstr>F1 Score</vt:lpstr>
      <vt:lpstr>F1 Score(Contd..)</vt:lpstr>
      <vt:lpstr>F1 Score(Contd..)</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priyam</dc:creator>
  <cp:lastModifiedBy>Administrator</cp:lastModifiedBy>
  <cp:revision>750</cp:revision>
  <dcterms:created xsi:type="dcterms:W3CDTF">2012-03-24T22:43:00Z</dcterms:created>
  <dcterms:modified xsi:type="dcterms:W3CDTF">2024-07-05T04:48:14Z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622F147193DA48928D06FF7679525FE2</vt:lpwstr>
  </property>
</Properties>
</file>